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5" r:id="rId3"/>
    <p:sldId id="302" r:id="rId4"/>
    <p:sldId id="277" r:id="rId5"/>
    <p:sldId id="280" r:id="rId6"/>
    <p:sldId id="284" r:id="rId7"/>
    <p:sldId id="320" r:id="rId8"/>
    <p:sldId id="324" r:id="rId9"/>
    <p:sldId id="285" r:id="rId10"/>
    <p:sldId id="286" r:id="rId11"/>
    <p:sldId id="290" r:id="rId12"/>
    <p:sldId id="323" r:id="rId13"/>
    <p:sldId id="322" r:id="rId14"/>
    <p:sldId id="291" r:id="rId15"/>
    <p:sldId id="305" r:id="rId16"/>
    <p:sldId id="307" r:id="rId17"/>
    <p:sldId id="308" r:id="rId18"/>
    <p:sldId id="312" r:id="rId19"/>
    <p:sldId id="309" r:id="rId20"/>
    <p:sldId id="326" r:id="rId21"/>
    <p:sldId id="314" r:id="rId22"/>
    <p:sldId id="317" r:id="rId23"/>
    <p:sldId id="31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00" autoAdjust="0"/>
  </p:normalViewPr>
  <p:slideViewPr>
    <p:cSldViewPr>
      <p:cViewPr varScale="1">
        <p:scale>
          <a:sx n="69" d="100"/>
          <a:sy n="69" d="100"/>
        </p:scale>
        <p:origin x="-1602" y="-9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Iwh\My%20Documents\Projects\MoP\M62002%20Humanitarian%20Aid\M62002%20Survey%20Results%2022.03.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4"/>
            <c:invertIfNegative val="0"/>
            <c:bubble3D val="0"/>
            <c:spPr>
              <a:solidFill>
                <a:srgbClr val="7030A0"/>
              </a:solidFill>
            </c:spPr>
          </c:dPt>
          <c:cat>
            <c:strRef>
              <c:f>Summary!$D$5:$H$5</c:f>
              <c:strCache>
                <c:ptCount val="5"/>
                <c:pt idx="0">
                  <c:v>SD</c:v>
                </c:pt>
                <c:pt idx="1">
                  <c:v>D</c:v>
                </c:pt>
                <c:pt idx="2">
                  <c:v>N</c:v>
                </c:pt>
                <c:pt idx="3">
                  <c:v>A</c:v>
                </c:pt>
                <c:pt idx="4">
                  <c:v>SA</c:v>
                </c:pt>
              </c:strCache>
            </c:strRef>
          </c:cat>
          <c:val>
            <c:numRef>
              <c:f>Summary!$D$12:$H$12</c:f>
              <c:numCache>
                <c:formatCode>General</c:formatCode>
                <c:ptCount val="5"/>
                <c:pt idx="0">
                  <c:v>0</c:v>
                </c:pt>
                <c:pt idx="1">
                  <c:v>0</c:v>
                </c:pt>
                <c:pt idx="2">
                  <c:v>1</c:v>
                </c:pt>
                <c:pt idx="3">
                  <c:v>2</c:v>
                </c:pt>
                <c:pt idx="4">
                  <c:v>12</c:v>
                </c:pt>
              </c:numCache>
            </c:numRef>
          </c:val>
        </c:ser>
        <c:dLbls>
          <c:showLegendKey val="0"/>
          <c:showVal val="0"/>
          <c:showCatName val="0"/>
          <c:showSerName val="0"/>
          <c:showPercent val="0"/>
          <c:showBubbleSize val="0"/>
        </c:dLbls>
        <c:gapWidth val="50"/>
        <c:axId val="70104576"/>
        <c:axId val="70106112"/>
      </c:barChart>
      <c:catAx>
        <c:axId val="70104576"/>
        <c:scaling>
          <c:orientation val="minMax"/>
        </c:scaling>
        <c:delete val="0"/>
        <c:axPos val="b"/>
        <c:majorTickMark val="out"/>
        <c:minorTickMark val="none"/>
        <c:tickLblPos val="nextTo"/>
        <c:txPr>
          <a:bodyPr/>
          <a:lstStyle/>
          <a:p>
            <a:pPr>
              <a:defRPr sz="1400" baseline="0"/>
            </a:pPr>
            <a:endParaRPr lang="en-US"/>
          </a:p>
        </c:txPr>
        <c:crossAx val="70106112"/>
        <c:crosses val="autoZero"/>
        <c:auto val="1"/>
        <c:lblAlgn val="ctr"/>
        <c:lblOffset val="100"/>
        <c:noMultiLvlLbl val="0"/>
      </c:catAx>
      <c:valAx>
        <c:axId val="70106112"/>
        <c:scaling>
          <c:orientation val="minMax"/>
          <c:max val="12"/>
        </c:scaling>
        <c:delete val="0"/>
        <c:axPos val="l"/>
        <c:majorGridlines/>
        <c:numFmt formatCode="General" sourceLinked="1"/>
        <c:majorTickMark val="out"/>
        <c:minorTickMark val="none"/>
        <c:tickLblPos val="nextTo"/>
        <c:txPr>
          <a:bodyPr/>
          <a:lstStyle/>
          <a:p>
            <a:pPr>
              <a:defRPr sz="1400" baseline="0"/>
            </a:pPr>
            <a:endParaRPr lang="en-US"/>
          </a:p>
        </c:txPr>
        <c:crossAx val="7010457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CA38D-C650-4337-AA0F-E8410D57CA09}" type="datetimeFigureOut">
              <a:rPr lang="en-US" smtClean="0"/>
              <a:pPr/>
              <a:t>7/17/2013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3A0C7-E57D-4B1E-9976-D85636ADE909}" type="slidenum">
              <a:rPr lang="en-GB" smtClean="0"/>
              <a:pPr/>
              <a:t>‹#›</a:t>
            </a:fld>
            <a:endParaRPr lang="en-GB" dirty="0"/>
          </a:p>
        </p:txBody>
      </p:sp>
    </p:spTree>
    <p:extLst>
      <p:ext uri="{BB962C8B-B14F-4D97-AF65-F5344CB8AC3E}">
        <p14:creationId xmlns:p14="http://schemas.microsoft.com/office/powerpoint/2010/main" val="285811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DD3A0C7-E57D-4B1E-9976-D85636ADE909}"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13</a:t>
            </a:fld>
            <a:endParaRPr lang="en-GB" dirty="0"/>
          </a:p>
        </p:txBody>
      </p:sp>
    </p:spTree>
    <p:extLst>
      <p:ext uri="{BB962C8B-B14F-4D97-AF65-F5344CB8AC3E}">
        <p14:creationId xmlns:p14="http://schemas.microsoft.com/office/powerpoint/2010/main" val="77203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Two main reasons why ICT is important to our approach.</a:t>
            </a:r>
            <a:r>
              <a:rPr lang="en-GB" baseline="0" dirty="0" smtClean="0"/>
              <a:t> The first relates to graduate attributes. </a:t>
            </a:r>
            <a:r>
              <a:rPr lang="en-GB" dirty="0" smtClean="0"/>
              <a:t>Ensuring</a:t>
            </a:r>
            <a:r>
              <a:rPr lang="en-GB" baseline="0" dirty="0" smtClean="0"/>
              <a:t> that students are technologically, digitally and information literate is really important for graduates in the 21</a:t>
            </a:r>
            <a:r>
              <a:rPr lang="en-GB" baseline="30000" dirty="0" smtClean="0"/>
              <a:t>st</a:t>
            </a:r>
            <a:r>
              <a:rPr lang="en-GB" baseline="0" dirty="0" smtClean="0"/>
              <a:t> Century. Many universities put strong emphasis on online learning and many employers now expect graduates to be able to communicate and work using varying technologies and social media. The second relates to the resource-intensive nature of traditional PBL. Substituting some of the face-to-face PBL with online PBL. Online group working frees up class time to be used for the most important PBL tasks and also serves to </a:t>
            </a:r>
            <a:r>
              <a:rPr lang="en-GB" dirty="0" smtClean="0"/>
              <a:t>reinforce the learning that goes on in class. The mixture of online and face-to-face methods is our hybrid way of delivering PBL. ICT and social media make PBL a more feasible and accessible mode of teaching for larger student cohorts... How has online learning been</a:t>
            </a:r>
            <a:r>
              <a:rPr lang="en-GB" baseline="0" dirty="0" smtClean="0"/>
              <a:t> used – 2 main ways.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Module content is built</a:t>
            </a:r>
            <a:r>
              <a:rPr lang="en-GB" baseline="0" dirty="0" smtClean="0"/>
              <a:t> around problem scenarios and tasks. Its not spoonfed. Tackle more complex issues in class, critical debates, allows more time to work on group projects in class time. </a:t>
            </a:r>
            <a:r>
              <a:rPr lang="en-GB" sz="1200" kern="1200" dirty="0" smtClean="0">
                <a:solidFill>
                  <a:schemeClr val="tx1"/>
                </a:solidFill>
                <a:latin typeface="+mn-lt"/>
                <a:ea typeface="+mn-ea"/>
                <a:cs typeface="+mn-cs"/>
              </a:rPr>
              <a:t>Video and</a:t>
            </a:r>
            <a:r>
              <a:rPr lang="en-GB" sz="1200" kern="1200" baseline="0" dirty="0" smtClean="0">
                <a:solidFill>
                  <a:schemeClr val="tx1"/>
                </a:solidFill>
                <a:latin typeface="+mn-lt"/>
                <a:ea typeface="+mn-ea"/>
                <a:cs typeface="+mn-cs"/>
              </a:rPr>
              <a:t> audio</a:t>
            </a:r>
            <a:r>
              <a:rPr lang="en-GB" sz="1200" kern="1200" dirty="0" smtClean="0">
                <a:solidFill>
                  <a:schemeClr val="tx1"/>
                </a:solidFill>
                <a:latin typeface="+mn-lt"/>
                <a:ea typeface="+mn-ea"/>
                <a:cs typeface="+mn-cs"/>
              </a:rPr>
              <a:t> files enable students to watch and listen to the learning materials over and over, on different media devices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are very accessible and can be disseminated to students in many ways.</a:t>
            </a:r>
          </a:p>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DD3A0C7-E57D-4B1E-9976-D85636ADE909}"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FEB3EF2-C94A-4011-8BBA-99AD5AF4FBBF}" type="datetimeFigureOut">
              <a:rPr lang="en-US" smtClean="0"/>
              <a:pPr/>
              <a:t>7/17/2013</a:t>
            </a:fld>
            <a:endParaRPr lang="en-GB"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904FD27-B4A9-4324-B2BF-FE529EBE954E}"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B3EF2-C94A-4011-8BBA-99AD5AF4FBBF}" type="datetimeFigureOut">
              <a:rPr lang="en-US" smtClean="0"/>
              <a:pPr/>
              <a:t>7/17/2013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04FD27-B4A9-4324-B2BF-FE529EBE954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B3EF2-C94A-4011-8BBA-99AD5AF4FBBF}" type="datetimeFigureOut">
              <a:rPr lang="en-US" smtClean="0"/>
              <a:pPr/>
              <a:t>7/17/2013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04FD27-B4A9-4324-B2BF-FE529EBE954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FEB3EF2-C94A-4011-8BBA-99AD5AF4FBBF}" type="datetimeFigureOut">
              <a:rPr lang="en-US" smtClean="0"/>
              <a:pPr/>
              <a:t>7/17/2013</a:t>
            </a:fld>
            <a:endParaRPr lang="en-GB" dirty="0"/>
          </a:p>
        </p:txBody>
      </p:sp>
      <p:sp>
        <p:nvSpPr>
          <p:cNvPr id="9" name="Slide Number Placeholder 8"/>
          <p:cNvSpPr>
            <a:spLocks noGrp="1"/>
          </p:cNvSpPr>
          <p:nvPr>
            <p:ph type="sldNum" sz="quarter" idx="15"/>
          </p:nvPr>
        </p:nvSpPr>
        <p:spPr/>
        <p:txBody>
          <a:bodyPr rtlCol="0"/>
          <a:lstStyle/>
          <a:p>
            <a:fld id="{1904FD27-B4A9-4324-B2BF-FE529EBE954E}" type="slidenum">
              <a:rPr lang="en-GB" smtClean="0"/>
              <a:pPr/>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FEB3EF2-C94A-4011-8BBA-99AD5AF4FBBF}" type="datetimeFigureOut">
              <a:rPr lang="en-US" smtClean="0"/>
              <a:pPr/>
              <a:t>7/17/2013</a:t>
            </a:fld>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1904FD27-B4A9-4324-B2BF-FE529EBE954E}"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EB3EF2-C94A-4011-8BBA-99AD5AF4FBBF}" type="datetimeFigureOut">
              <a:rPr lang="en-US" smtClean="0"/>
              <a:pPr/>
              <a:t>7/17/2013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904FD27-B4A9-4324-B2BF-FE529EBE954E}" type="slidenum">
              <a:rPr lang="en-GB" smtClean="0"/>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FEB3EF2-C94A-4011-8BBA-99AD5AF4FBBF}" type="datetimeFigureOut">
              <a:rPr lang="en-US" smtClean="0"/>
              <a:pPr/>
              <a:t>7/17/2013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904FD27-B4A9-4324-B2BF-FE529EBE954E}" type="slidenum">
              <a:rPr lang="en-GB" smtClean="0"/>
              <a:pPr/>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FEB3EF2-C94A-4011-8BBA-99AD5AF4FBBF}" type="datetimeFigureOut">
              <a:rPr lang="en-US" smtClean="0"/>
              <a:pPr/>
              <a:t>7/17/2013</a:t>
            </a:fld>
            <a:endParaRPr lang="en-GB" dirty="0"/>
          </a:p>
        </p:txBody>
      </p:sp>
      <p:sp>
        <p:nvSpPr>
          <p:cNvPr id="7" name="Slide Number Placeholder 6"/>
          <p:cNvSpPr>
            <a:spLocks noGrp="1"/>
          </p:cNvSpPr>
          <p:nvPr>
            <p:ph type="sldNum" sz="quarter" idx="11"/>
          </p:nvPr>
        </p:nvSpPr>
        <p:spPr/>
        <p:txBody>
          <a:bodyPr rtlCol="0"/>
          <a:lstStyle/>
          <a:p>
            <a:fld id="{1904FD27-B4A9-4324-B2BF-FE529EBE954E}" type="slidenum">
              <a:rPr lang="en-GB" smtClean="0"/>
              <a:pPr/>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3EF2-C94A-4011-8BBA-99AD5AF4FBBF}" type="datetimeFigureOut">
              <a:rPr lang="en-US" smtClean="0"/>
              <a:pPr/>
              <a:t>7/17/2013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904FD27-B4A9-4324-B2BF-FE529EBE954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FEB3EF2-C94A-4011-8BBA-99AD5AF4FBBF}" type="datetimeFigureOut">
              <a:rPr lang="en-US" smtClean="0"/>
              <a:pPr/>
              <a:t>7/17/2013</a:t>
            </a:fld>
            <a:endParaRPr lang="en-GB" dirty="0"/>
          </a:p>
        </p:txBody>
      </p:sp>
      <p:sp>
        <p:nvSpPr>
          <p:cNvPr id="22" name="Slide Number Placeholder 21"/>
          <p:cNvSpPr>
            <a:spLocks noGrp="1"/>
          </p:cNvSpPr>
          <p:nvPr>
            <p:ph type="sldNum" sz="quarter" idx="15"/>
          </p:nvPr>
        </p:nvSpPr>
        <p:spPr/>
        <p:txBody>
          <a:bodyPr rtlCol="0"/>
          <a:lstStyle/>
          <a:p>
            <a:fld id="{1904FD27-B4A9-4324-B2BF-FE529EBE954E}" type="slidenum">
              <a:rPr lang="en-GB" smtClean="0"/>
              <a:pPr/>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FEB3EF2-C94A-4011-8BBA-99AD5AF4FBBF}" type="datetimeFigureOut">
              <a:rPr lang="en-US" smtClean="0"/>
              <a:pPr/>
              <a:t>7/17/2013</a:t>
            </a:fld>
            <a:endParaRPr lang="en-GB" dirty="0"/>
          </a:p>
        </p:txBody>
      </p:sp>
      <p:sp>
        <p:nvSpPr>
          <p:cNvPr id="18" name="Slide Number Placeholder 17"/>
          <p:cNvSpPr>
            <a:spLocks noGrp="1"/>
          </p:cNvSpPr>
          <p:nvPr>
            <p:ph type="sldNum" sz="quarter" idx="11"/>
          </p:nvPr>
        </p:nvSpPr>
        <p:spPr/>
        <p:txBody>
          <a:bodyPr rtlCol="0"/>
          <a:lstStyle/>
          <a:p>
            <a:fld id="{1904FD27-B4A9-4324-B2BF-FE529EBE954E}" type="slidenum">
              <a:rPr lang="en-GB" smtClean="0"/>
              <a:pPr/>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FEB3EF2-C94A-4011-8BBA-99AD5AF4FBBF}" type="datetimeFigureOut">
              <a:rPr lang="en-US" smtClean="0"/>
              <a:pPr/>
              <a:t>7/17/2013</a:t>
            </a:fld>
            <a:endParaRPr lang="en-GB"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904FD27-B4A9-4324-B2BF-FE529EBE954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PowerPoint_Presentation1.ppt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742" y="1052736"/>
            <a:ext cx="8064896" cy="1894362"/>
          </a:xfrm>
        </p:spPr>
        <p:txBody>
          <a:bodyPr>
            <a:noAutofit/>
          </a:bodyPr>
          <a:lstStyle/>
          <a:p>
            <a:pPr algn="ctr"/>
            <a:r>
              <a:rPr lang="en-GB" sz="4400" dirty="0" smtClean="0">
                <a:latin typeface="Calibri" pitchFamily="34" charset="0"/>
                <a:cs typeface="Calibri" pitchFamily="34" charset="0"/>
              </a:rPr>
              <a:t>Hybrid-PBL: Getting to Grips</a:t>
            </a:r>
            <a:endParaRPr lang="en-GB" sz="4400" dirty="0">
              <a:latin typeface="Calibri" pitchFamily="34" charset="0"/>
              <a:cs typeface="Calibri" pitchFamily="34" charset="0"/>
            </a:endParaRPr>
          </a:p>
        </p:txBody>
      </p:sp>
      <p:sp>
        <p:nvSpPr>
          <p:cNvPr id="4" name="Subtitle 3"/>
          <p:cNvSpPr>
            <a:spLocks noGrp="1"/>
          </p:cNvSpPr>
          <p:nvPr>
            <p:ph type="subTitle" idx="1"/>
          </p:nvPr>
        </p:nvSpPr>
        <p:spPr>
          <a:xfrm>
            <a:off x="2428860" y="3214686"/>
            <a:ext cx="5154398" cy="907941"/>
          </a:xfrm>
        </p:spPr>
        <p:txBody>
          <a:bodyPr wrap="square">
            <a:spAutoFit/>
          </a:bodyPr>
          <a:lstStyle/>
          <a:p>
            <a:pPr algn="ctr"/>
            <a:r>
              <a:rPr lang="en-GB" sz="2400" b="0" smtClean="0">
                <a:latin typeface="Calibri" pitchFamily="34" charset="0"/>
                <a:cs typeface="Calibri" pitchFamily="34" charset="0"/>
              </a:rPr>
              <a:t>Monday </a:t>
            </a:r>
            <a:r>
              <a:rPr lang="en-GB" sz="2400" b="0" dirty="0" smtClean="0">
                <a:latin typeface="Calibri" pitchFamily="34" charset="0"/>
                <a:cs typeface="Calibri" pitchFamily="34" charset="0"/>
              </a:rPr>
              <a:t>15</a:t>
            </a:r>
            <a:r>
              <a:rPr lang="en-GB" sz="2400" b="0" baseline="30000" dirty="0" smtClean="0">
                <a:latin typeface="Calibri" pitchFamily="34" charset="0"/>
                <a:cs typeface="Calibri" pitchFamily="34" charset="0"/>
              </a:rPr>
              <a:t>th</a:t>
            </a:r>
            <a:r>
              <a:rPr lang="en-GB" sz="2400" b="0" dirty="0" smtClean="0">
                <a:latin typeface="Calibri" pitchFamily="34" charset="0"/>
                <a:cs typeface="Calibri" pitchFamily="34" charset="0"/>
              </a:rPr>
              <a:t> July 2013</a:t>
            </a:r>
          </a:p>
          <a:p>
            <a:pPr algn="ctr"/>
            <a:r>
              <a:rPr lang="en-GB" sz="2400" b="0" dirty="0" smtClean="0">
                <a:latin typeface="Calibri" pitchFamily="34" charset="0"/>
                <a:cs typeface="Calibri" pitchFamily="34" charset="0"/>
              </a:rPr>
              <a:t>London South Bank University</a:t>
            </a:r>
            <a:endParaRPr lang="en-GB" sz="2400" b="0" dirty="0">
              <a:latin typeface="Calibri" pitchFamily="34" charset="0"/>
              <a:cs typeface="Calibri" pitchFamily="34" charset="0"/>
            </a:endParaRPr>
          </a:p>
        </p:txBody>
      </p:sp>
      <p:pic>
        <p:nvPicPr>
          <p:cNvPr id="6" name="Picture 5" descr="C:\Documents and Settings\gga45\My Documents\NTFS-Greening Business\Keele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5500702"/>
            <a:ext cx="2286016" cy="1000132"/>
          </a:xfrm>
          <a:prstGeom prst="rect">
            <a:avLst/>
          </a:prstGeom>
          <a:noFill/>
          <a:ln>
            <a:noFill/>
          </a:ln>
        </p:spPr>
      </p:pic>
      <p:pic>
        <p:nvPicPr>
          <p:cNvPr id="7" name="Picture 6" descr="C:\Documents and Settings\gga45\My Documents\NTFS-Greening Business\Manchester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488" y="5572140"/>
            <a:ext cx="2071702" cy="928694"/>
          </a:xfrm>
          <a:prstGeom prst="rect">
            <a:avLst/>
          </a:prstGeom>
          <a:noFill/>
          <a:ln>
            <a:noFill/>
          </a:ln>
        </p:spPr>
      </p:pic>
      <p:pic>
        <p:nvPicPr>
          <p:cNvPr id="8" name="Picture 7" descr="C:\Documents and Settings\gga45\My Documents\NTFS-Greening Business\Staffs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942" y="5500702"/>
            <a:ext cx="2071702" cy="1000132"/>
          </a:xfrm>
          <a:prstGeom prst="rect">
            <a:avLst/>
          </a:prstGeom>
          <a:noFill/>
          <a:ln>
            <a:noFill/>
          </a:ln>
        </p:spPr>
      </p:pic>
      <p:pic>
        <p:nvPicPr>
          <p:cNvPr id="9" name="Picture 8" descr="C:\Documents and Settings\gga45\My Documents\NTFS-Greening Business\HEA-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2396" y="5286388"/>
            <a:ext cx="1206717" cy="119539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08839"/>
            <a:ext cx="8072494" cy="492443"/>
          </a:xfrm>
        </p:spPr>
        <p:txBody>
          <a:bodyPr wrap="square">
            <a:spAutoFit/>
          </a:bodyPr>
          <a:lstStyle/>
          <a:p>
            <a:r>
              <a:rPr lang="en-GB" sz="2600" b="1" dirty="0" smtClean="0">
                <a:solidFill>
                  <a:srgbClr val="002060"/>
                </a:solidFill>
                <a:latin typeface="Calibri" pitchFamily="34" charset="0"/>
              </a:rPr>
              <a:t>Types Of Online Student Communication &amp; Collaboration </a:t>
            </a:r>
            <a:endParaRPr lang="en-GB" sz="2600" b="1" dirty="0">
              <a:solidFill>
                <a:srgbClr val="002060"/>
              </a:solidFill>
              <a:latin typeface="Calibri" pitchFamily="34" charset="0"/>
            </a:endParaRPr>
          </a:p>
        </p:txBody>
      </p:sp>
      <p:sp>
        <p:nvSpPr>
          <p:cNvPr id="3" name="Content Placeholder 2"/>
          <p:cNvSpPr>
            <a:spLocks noGrp="1"/>
          </p:cNvSpPr>
          <p:nvPr>
            <p:ph sz="quarter" idx="2"/>
          </p:nvPr>
        </p:nvSpPr>
        <p:spPr>
          <a:xfrm>
            <a:off x="395536" y="1844824"/>
            <a:ext cx="3657600" cy="4154984"/>
          </a:xfrm>
          <a:blipFill dpi="0" rotWithShape="1">
            <a:blip r:embed="rId3" cstate="print"/>
            <a:srcRect/>
            <a:tile tx="0" ty="0" sx="100000" sy="100000" flip="none" algn="tl"/>
          </a:blipFill>
          <a:ln w="50800" cmpd="thickThin">
            <a:solidFill>
              <a:srgbClr val="00B050"/>
            </a:solidFill>
          </a:ln>
        </p:spPr>
        <p:txBody>
          <a:bodyPr wrap="square">
            <a:spAutoFit/>
          </a:bodyPr>
          <a:lstStyle/>
          <a:p>
            <a:r>
              <a:rPr lang="en-GB" sz="1800" dirty="0" smtClean="0">
                <a:latin typeface="Calibri" pitchFamily="34" charset="0"/>
              </a:rPr>
              <a:t>All members online and communicating at the same time</a:t>
            </a:r>
          </a:p>
          <a:p>
            <a:r>
              <a:rPr lang="en-GB" sz="1800" dirty="0" smtClean="0">
                <a:latin typeface="Calibri" pitchFamily="34" charset="0"/>
              </a:rPr>
              <a:t>Instant text messaging or ‘chat’, e.g. Skype, Facebook, msn, VLE</a:t>
            </a:r>
          </a:p>
          <a:p>
            <a:r>
              <a:rPr lang="en-GB" sz="1800" dirty="0" smtClean="0">
                <a:latin typeface="Calibri" pitchFamily="34" charset="0"/>
              </a:rPr>
              <a:t>Group video calling, e.g. Skype</a:t>
            </a:r>
          </a:p>
          <a:p>
            <a:r>
              <a:rPr lang="en-GB" sz="1800" dirty="0" smtClean="0">
                <a:latin typeface="Calibri" pitchFamily="34" charset="0"/>
              </a:rPr>
              <a:t>Web conferencing/webinars using Elluminate Live!, Gotomeeting</a:t>
            </a:r>
          </a:p>
          <a:p>
            <a:pPr>
              <a:buNone/>
            </a:pPr>
            <a:r>
              <a:rPr lang="en-GB" sz="1800" b="1" dirty="0" smtClean="0">
                <a:solidFill>
                  <a:srgbClr val="00B050"/>
                </a:solidFill>
                <a:latin typeface="Calibri" pitchFamily="34" charset="0"/>
              </a:rPr>
              <a:t>-------------------------------------------------</a:t>
            </a:r>
          </a:p>
          <a:p>
            <a:r>
              <a:rPr lang="en-GB" sz="1800" b="1" dirty="0" smtClean="0">
                <a:latin typeface="Calibri" pitchFamily="34" charset="0"/>
              </a:rPr>
              <a:t>Pro</a:t>
            </a:r>
            <a:r>
              <a:rPr lang="en-GB" sz="1800" dirty="0" smtClean="0">
                <a:latin typeface="Calibri" pitchFamily="34" charset="0"/>
              </a:rPr>
              <a:t>: immediate nature useful for quick decision making &amp; clarification</a:t>
            </a:r>
          </a:p>
          <a:p>
            <a:r>
              <a:rPr lang="en-GB" sz="1800" b="1" dirty="0" smtClean="0">
                <a:latin typeface="Calibri" pitchFamily="34" charset="0"/>
              </a:rPr>
              <a:t>Con</a:t>
            </a:r>
            <a:r>
              <a:rPr lang="en-GB" sz="1800" dirty="0" smtClean="0">
                <a:latin typeface="Calibri" pitchFamily="34" charset="0"/>
              </a:rPr>
              <a:t>: coordinating members to meet, technical issues </a:t>
            </a:r>
          </a:p>
        </p:txBody>
      </p:sp>
      <p:sp>
        <p:nvSpPr>
          <p:cNvPr id="4" name="Content Placeholder 3"/>
          <p:cNvSpPr>
            <a:spLocks noGrp="1"/>
          </p:cNvSpPr>
          <p:nvPr>
            <p:ph sz="quarter" idx="4"/>
          </p:nvPr>
        </p:nvSpPr>
        <p:spPr>
          <a:xfrm>
            <a:off x="4283968" y="1844824"/>
            <a:ext cx="4390778" cy="4431983"/>
          </a:xfrm>
          <a:blipFill>
            <a:blip r:embed="rId3" cstate="print"/>
            <a:tile tx="0" ty="0" sx="100000" sy="100000" flip="none" algn="tl"/>
          </a:blipFill>
          <a:ln w="50800" cmpd="thickThin">
            <a:solidFill>
              <a:srgbClr val="00B050"/>
            </a:solidFill>
          </a:ln>
        </p:spPr>
        <p:txBody>
          <a:bodyPr wrap="square">
            <a:spAutoFit/>
          </a:bodyPr>
          <a:lstStyle/>
          <a:p>
            <a:r>
              <a:rPr lang="en-GB" sz="1800" dirty="0" smtClean="0">
                <a:latin typeface="Calibri" pitchFamily="34" charset="0"/>
              </a:rPr>
              <a:t>Members do not all have to be online at the same time</a:t>
            </a:r>
          </a:p>
          <a:p>
            <a:r>
              <a:rPr lang="en-GB" sz="1800" dirty="0" smtClean="0">
                <a:latin typeface="Calibri" pitchFamily="34" charset="0"/>
              </a:rPr>
              <a:t>Members leave messages that others pick up and respond to</a:t>
            </a:r>
          </a:p>
          <a:p>
            <a:r>
              <a:rPr lang="en-GB" sz="1800" dirty="0" smtClean="0">
                <a:latin typeface="Calibri" pitchFamily="34" charset="0"/>
              </a:rPr>
              <a:t>Discussion boards/forums/threads, e.g. VLE, Facebook groups</a:t>
            </a:r>
          </a:p>
          <a:p>
            <a:r>
              <a:rPr lang="en-GB" sz="1800" dirty="0" smtClean="0">
                <a:latin typeface="Calibri" pitchFamily="34" charset="0"/>
              </a:rPr>
              <a:t>Group email, Google docs and wikis</a:t>
            </a:r>
          </a:p>
          <a:p>
            <a:pPr>
              <a:buNone/>
            </a:pPr>
            <a:r>
              <a:rPr lang="en-GB" sz="1800" b="1" dirty="0" smtClean="0">
                <a:solidFill>
                  <a:srgbClr val="00B050"/>
                </a:solidFill>
                <a:latin typeface="Calibri" pitchFamily="34" charset="0"/>
              </a:rPr>
              <a:t>----------------------------------------------------</a:t>
            </a:r>
          </a:p>
          <a:p>
            <a:r>
              <a:rPr lang="en-GB" sz="1800" b="1" dirty="0" smtClean="0">
                <a:latin typeface="Calibri" pitchFamily="34" charset="0"/>
              </a:rPr>
              <a:t>Pro</a:t>
            </a:r>
            <a:r>
              <a:rPr lang="en-GB" sz="1800" dirty="0" smtClean="0">
                <a:latin typeface="Calibri" pitchFamily="34" charset="0"/>
              </a:rPr>
              <a:t>: well suited for gathering information, research and opinions, allows members to contribute when convenient &amp; research responses</a:t>
            </a:r>
          </a:p>
          <a:p>
            <a:r>
              <a:rPr lang="en-GB" sz="1800" b="1" dirty="0" smtClean="0">
                <a:latin typeface="Calibri" pitchFamily="34" charset="0"/>
              </a:rPr>
              <a:t>Con</a:t>
            </a:r>
            <a:r>
              <a:rPr lang="en-GB" sz="1800" dirty="0" smtClean="0">
                <a:latin typeface="Calibri" pitchFamily="34" charset="0"/>
              </a:rPr>
              <a:t>: slower pace means more time to reach conclusions</a:t>
            </a:r>
          </a:p>
        </p:txBody>
      </p:sp>
      <p:sp>
        <p:nvSpPr>
          <p:cNvPr id="5" name="Text Placeholder 4"/>
          <p:cNvSpPr>
            <a:spLocks noGrp="1"/>
          </p:cNvSpPr>
          <p:nvPr>
            <p:ph type="body" sz="quarter" idx="1"/>
          </p:nvPr>
        </p:nvSpPr>
        <p:spPr>
          <a:xfrm>
            <a:off x="395536" y="980728"/>
            <a:ext cx="3657600" cy="658368"/>
          </a:xfrm>
        </p:spPr>
        <p:txBody>
          <a:bodyPr/>
          <a:lstStyle/>
          <a:p>
            <a:pPr algn="ctr"/>
            <a:r>
              <a:rPr lang="en-GB" sz="2800" dirty="0" smtClean="0">
                <a:latin typeface="Calibri" pitchFamily="34" charset="0"/>
              </a:rPr>
              <a:t>Synchronous  Tools</a:t>
            </a:r>
            <a:endParaRPr lang="en-GB" sz="2800" dirty="0">
              <a:latin typeface="Calibri" pitchFamily="34" charset="0"/>
            </a:endParaRPr>
          </a:p>
        </p:txBody>
      </p:sp>
      <p:sp>
        <p:nvSpPr>
          <p:cNvPr id="6" name="Text Placeholder 5"/>
          <p:cNvSpPr>
            <a:spLocks noGrp="1"/>
          </p:cNvSpPr>
          <p:nvPr>
            <p:ph type="body" sz="quarter" idx="3"/>
          </p:nvPr>
        </p:nvSpPr>
        <p:spPr>
          <a:xfrm>
            <a:off x="4644008" y="980728"/>
            <a:ext cx="3657600" cy="658368"/>
          </a:xfrm>
        </p:spPr>
        <p:txBody>
          <a:bodyPr/>
          <a:lstStyle/>
          <a:p>
            <a:pPr algn="ctr"/>
            <a:r>
              <a:rPr lang="en-GB" sz="2800" dirty="0" smtClean="0">
                <a:latin typeface="Calibri" pitchFamily="34" charset="0"/>
              </a:rPr>
              <a:t>Asynchronous Tools</a:t>
            </a: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blinds(horizontal)">
                                      <p:cBhvr>
                                        <p:cTn id="31" dur="500"/>
                                        <p:tgtEl>
                                          <p:spTgt spid="4">
                                            <p:txEl>
                                              <p:pRg st="0" end="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blinds(horizontal)">
                                      <p:cBhvr>
                                        <p:cTn id="34" dur="500"/>
                                        <p:tgtEl>
                                          <p:spTgt spid="4">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linds(horizontal)">
                                      <p:cBhvr>
                                        <p:cTn id="37" dur="500"/>
                                        <p:tgtEl>
                                          <p:spTgt spid="4">
                                            <p:txEl>
                                              <p:pRg st="2" end="2"/>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blinds(horizontal)">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linds(horizontal)">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blinds(horizontal)">
                                      <p:cBhvr>
                                        <p:cTn id="5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467600" cy="584775"/>
          </a:xfrm>
        </p:spPr>
        <p:txBody>
          <a:bodyPr>
            <a:spAutoFit/>
          </a:bodyPr>
          <a:lstStyle/>
          <a:p>
            <a:pPr algn="ctr"/>
            <a:r>
              <a:rPr lang="en-GB" sz="3200" b="1" dirty="0" smtClean="0">
                <a:solidFill>
                  <a:srgbClr val="002060"/>
                </a:solidFill>
                <a:latin typeface="Calibri" pitchFamily="34" charset="0"/>
              </a:rPr>
              <a:t>The Virtual </a:t>
            </a:r>
            <a:r>
              <a:rPr lang="en-GB" sz="3200" b="1" dirty="0" err="1" smtClean="0">
                <a:solidFill>
                  <a:srgbClr val="002060"/>
                </a:solidFill>
                <a:latin typeface="Calibri" pitchFamily="34" charset="0"/>
              </a:rPr>
              <a:t>Pbl</a:t>
            </a:r>
            <a:r>
              <a:rPr lang="en-GB" sz="3200" b="1" dirty="0" smtClean="0">
                <a:solidFill>
                  <a:srgbClr val="002060"/>
                </a:solidFill>
                <a:latin typeface="Calibri" pitchFamily="34" charset="0"/>
              </a:rPr>
              <a:t> Approach</a:t>
            </a:r>
            <a:endParaRPr lang="en-GB" sz="3200" b="1" dirty="0">
              <a:solidFill>
                <a:srgbClr val="002060"/>
              </a:solidFill>
              <a:latin typeface="Calibri" pitchFamily="34" charset="0"/>
            </a:endParaRPr>
          </a:p>
        </p:txBody>
      </p:sp>
      <p:sp>
        <p:nvSpPr>
          <p:cNvPr id="3" name="Content Placeholder 2"/>
          <p:cNvSpPr>
            <a:spLocks noGrp="1"/>
          </p:cNvSpPr>
          <p:nvPr>
            <p:ph sz="quarter" idx="1"/>
          </p:nvPr>
        </p:nvSpPr>
        <p:spPr>
          <a:xfrm>
            <a:off x="214282" y="1000109"/>
            <a:ext cx="4000528" cy="5429288"/>
          </a:xfrm>
          <a:blipFill>
            <a:blip r:embed="rId3" cstate="print"/>
            <a:tile tx="0" ty="0" sx="100000" sy="100000" flip="none" algn="tl"/>
          </a:blipFill>
          <a:ln w="50800" cmpd="thickThin">
            <a:solidFill>
              <a:srgbClr val="00B050"/>
            </a:solidFill>
          </a:ln>
        </p:spPr>
        <p:txBody>
          <a:bodyPr wrap="square">
            <a:spAutoFit/>
          </a:bodyPr>
          <a:lstStyle/>
          <a:p>
            <a:pPr algn="ctr">
              <a:buNone/>
            </a:pPr>
            <a:r>
              <a:rPr lang="en-GB" b="1" dirty="0" smtClean="0">
                <a:solidFill>
                  <a:srgbClr val="002060"/>
                </a:solidFill>
                <a:latin typeface="Calibri" pitchFamily="34" charset="0"/>
              </a:rPr>
              <a:t>Virtual Learning Environment</a:t>
            </a:r>
          </a:p>
          <a:p>
            <a:r>
              <a:rPr lang="en-GB" sz="2000" dirty="0" smtClean="0">
                <a:latin typeface="Calibri" pitchFamily="34" charset="0"/>
              </a:rPr>
              <a:t>Online VLE discussion boards</a:t>
            </a:r>
          </a:p>
          <a:p>
            <a:r>
              <a:rPr lang="en-GB" sz="2000" dirty="0" smtClean="0">
                <a:latin typeface="Calibri" pitchFamily="34" charset="0"/>
              </a:rPr>
              <a:t>Set minimum amount of words/entries per week</a:t>
            </a:r>
          </a:p>
          <a:p>
            <a:r>
              <a:rPr lang="en-GB" sz="2000" dirty="0" smtClean="0">
                <a:latin typeface="Calibri" pitchFamily="34" charset="0"/>
              </a:rPr>
              <a:t>VLE not a daily online habit</a:t>
            </a:r>
          </a:p>
          <a:p>
            <a:r>
              <a:rPr lang="en-GB" sz="2000" dirty="0" smtClean="0">
                <a:latin typeface="Calibri" pitchFamily="34" charset="0"/>
              </a:rPr>
              <a:t>Interaction more coerced than fluid</a:t>
            </a:r>
          </a:p>
          <a:p>
            <a:r>
              <a:rPr lang="en-GB" sz="2000" dirty="0" smtClean="0">
                <a:latin typeface="Calibri" pitchFamily="34" charset="0"/>
              </a:rPr>
              <a:t>Hard to actively manage groups when students don’t use tools regularly</a:t>
            </a:r>
          </a:p>
          <a:p>
            <a:pPr>
              <a:buNone/>
            </a:pPr>
            <a:endParaRPr lang="en-GB" sz="2000" dirty="0" smtClean="0">
              <a:latin typeface="Calibri" pitchFamily="34" charset="0"/>
            </a:endParaRPr>
          </a:p>
          <a:p>
            <a:pPr marL="0" indent="0">
              <a:buNone/>
            </a:pPr>
            <a:r>
              <a:rPr lang="en-GB" sz="2200" b="1" dirty="0" smtClean="0">
                <a:solidFill>
                  <a:schemeClr val="accent2">
                    <a:lumMod val="75000"/>
                  </a:schemeClr>
                </a:solidFill>
                <a:latin typeface="Calibri" pitchFamily="34" charset="0"/>
              </a:rPr>
              <a:t>The following year students were given the option of using VLE or Facebook discussion groups...</a:t>
            </a:r>
          </a:p>
        </p:txBody>
      </p:sp>
      <p:sp>
        <p:nvSpPr>
          <p:cNvPr id="4" name="Content Placeholder 3"/>
          <p:cNvSpPr>
            <a:spLocks noGrp="1"/>
          </p:cNvSpPr>
          <p:nvPr>
            <p:ph sz="quarter" idx="2"/>
          </p:nvPr>
        </p:nvSpPr>
        <p:spPr>
          <a:xfrm>
            <a:off x="4429124" y="1000108"/>
            <a:ext cx="4286280" cy="5429288"/>
          </a:xfrm>
          <a:blipFill>
            <a:blip r:embed="rId3" cstate="print"/>
            <a:tile tx="0" ty="0" sx="100000" sy="100000" flip="none" algn="tl"/>
          </a:blipFill>
          <a:ln w="50800" cmpd="thickThin">
            <a:solidFill>
              <a:srgbClr val="00B050"/>
            </a:solidFill>
          </a:ln>
        </p:spPr>
        <p:txBody>
          <a:bodyPr>
            <a:normAutofit/>
          </a:bodyPr>
          <a:lstStyle/>
          <a:p>
            <a:pPr algn="ctr">
              <a:buNone/>
            </a:pPr>
            <a:r>
              <a:rPr lang="en-GB" b="1" dirty="0" smtClean="0">
                <a:solidFill>
                  <a:srgbClr val="002060"/>
                </a:solidFill>
                <a:latin typeface="Calibri" pitchFamily="34" charset="0"/>
              </a:rPr>
              <a:t>Facebook</a:t>
            </a:r>
          </a:p>
          <a:p>
            <a:r>
              <a:rPr lang="en-GB" sz="2000" dirty="0" smtClean="0">
                <a:latin typeface="Calibri" pitchFamily="34" charset="0"/>
              </a:rPr>
              <a:t>Facilitator member of Facebook groups</a:t>
            </a:r>
          </a:p>
          <a:p>
            <a:r>
              <a:rPr lang="en-GB" sz="2000" dirty="0" smtClean="0">
                <a:latin typeface="Calibri" pitchFamily="34" charset="0"/>
              </a:rPr>
              <a:t>No need for becoming ‘friends’</a:t>
            </a:r>
          </a:p>
          <a:p>
            <a:r>
              <a:rPr lang="en-GB" sz="2000" dirty="0" smtClean="0">
                <a:latin typeface="Calibri" pitchFamily="34" charset="0"/>
              </a:rPr>
              <a:t>Oversees all group communication, easy interaction, regular contact</a:t>
            </a:r>
          </a:p>
          <a:p>
            <a:r>
              <a:rPr lang="en-GB" sz="2000" dirty="0" smtClean="0">
                <a:latin typeface="Calibri" pitchFamily="34" charset="0"/>
              </a:rPr>
              <a:t>Identify groups needing support</a:t>
            </a:r>
          </a:p>
          <a:p>
            <a:r>
              <a:rPr lang="en-GB" sz="2000" dirty="0" smtClean="0">
                <a:latin typeface="Calibri" pitchFamily="34" charset="0"/>
              </a:rPr>
              <a:t>Students said they liked being ‘watched over’, it was a ‘safe environment’, and the level of facilitation was ‘just right’</a:t>
            </a:r>
          </a:p>
          <a:p>
            <a:r>
              <a:rPr lang="en-GB" sz="2000" dirty="0" smtClean="0">
                <a:latin typeface="Calibri" pitchFamily="34" charset="0"/>
              </a:rPr>
              <a:t>Students use Facebook daily for social networking</a:t>
            </a:r>
          </a:p>
          <a:p>
            <a:r>
              <a:rPr lang="en-GB" sz="2000" b="1" dirty="0" smtClean="0">
                <a:latin typeface="Calibri" pitchFamily="34" charset="0"/>
              </a:rPr>
              <a:t>One facilitator can effectively manage several groups</a:t>
            </a:r>
          </a:p>
        </p:txBody>
      </p:sp>
      <p:sp>
        <p:nvSpPr>
          <p:cNvPr id="6" name="TextBox 5"/>
          <p:cNvSpPr txBox="1"/>
          <p:nvPr/>
        </p:nvSpPr>
        <p:spPr>
          <a:xfrm rot="21164943">
            <a:off x="1406292" y="3015836"/>
            <a:ext cx="6103860" cy="1569660"/>
          </a:xfrm>
          <a:prstGeom prst="rect">
            <a:avLst/>
          </a:prstGeom>
          <a:solidFill>
            <a:schemeClr val="accent2">
              <a:lumMod val="20000"/>
              <a:lumOff val="80000"/>
            </a:schemeClr>
          </a:solidFill>
          <a:ln w="25400">
            <a:solidFill>
              <a:schemeClr val="accent2">
                <a:lumMod val="75000"/>
              </a:schemeClr>
            </a:solidFill>
          </a:ln>
        </p:spPr>
        <p:txBody>
          <a:bodyPr wrap="square" rtlCol="0">
            <a:spAutoFit/>
          </a:bodyPr>
          <a:lstStyle/>
          <a:p>
            <a:pPr lvl="0"/>
            <a:r>
              <a:rPr lang="en-GB" sz="2400" dirty="0" smtClean="0">
                <a:latin typeface="Calibri" pitchFamily="34" charset="0"/>
              </a:rPr>
              <a:t>“I liked the way we could easily communicate with the facilitator via Facebook as this meant we got quick and effective replies to any questions we had.”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linds(horizontal)">
                                      <p:cBhvr>
                                        <p:cTn id="35" dur="500"/>
                                        <p:tgtEl>
                                          <p:spTgt spid="4">
                                            <p:txEl>
                                              <p:pRg st="3" end="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linds(horizontal)">
                                      <p:cBhvr>
                                        <p:cTn id="38" dur="500"/>
                                        <p:tgtEl>
                                          <p:spTgt spid="4">
                                            <p:txEl>
                                              <p:pRg st="4" end="4"/>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linds(horizontal)">
                                      <p:cBhvr>
                                        <p:cTn id="41" dur="500"/>
                                        <p:tgtEl>
                                          <p:spTgt spid="4">
                                            <p:txEl>
                                              <p:pRg st="5" end="5"/>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blinds(horizontal)">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blinds(horizontal)">
                                      <p:cBhvr>
                                        <p:cTn id="49" dur="500"/>
                                        <p:tgtEl>
                                          <p:spTgt spid="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linds(horizontal)">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ophie-pops\Downloads\ChartExport (10).png"/>
          <p:cNvPicPr>
            <a:picLocks noChangeAspect="1" noChangeArrowheads="1"/>
          </p:cNvPicPr>
          <p:nvPr/>
        </p:nvPicPr>
        <p:blipFill>
          <a:blip r:embed="rId3" cstate="print"/>
          <a:srcRect/>
          <a:stretch>
            <a:fillRect/>
          </a:stretch>
        </p:blipFill>
        <p:spPr bwMode="auto">
          <a:xfrm>
            <a:off x="285720" y="285728"/>
            <a:ext cx="7948539" cy="5572114"/>
          </a:xfrm>
          <a:prstGeom prst="rect">
            <a:avLst/>
          </a:prstGeom>
          <a:noFill/>
          <a:ln w="50800">
            <a:solidFill>
              <a:srgbClr val="92D050"/>
            </a:solidFill>
          </a:ln>
        </p:spPr>
      </p:pic>
      <p:sp>
        <p:nvSpPr>
          <p:cNvPr id="3" name="TextBox 2"/>
          <p:cNvSpPr txBox="1"/>
          <p:nvPr/>
        </p:nvSpPr>
        <p:spPr>
          <a:xfrm>
            <a:off x="214282" y="6143644"/>
            <a:ext cx="2928958" cy="461665"/>
          </a:xfrm>
          <a:prstGeom prst="rect">
            <a:avLst/>
          </a:prstGeom>
          <a:noFill/>
        </p:spPr>
        <p:txBody>
          <a:bodyPr wrap="square" rtlCol="0">
            <a:spAutoFit/>
          </a:bodyPr>
          <a:lstStyle/>
          <a:p>
            <a:r>
              <a:rPr lang="en-GB" sz="2400" b="1" dirty="0" smtClean="0">
                <a:latin typeface="Calibri" pitchFamily="34" charset="0"/>
              </a:rPr>
              <a:t>Keele Module 2013</a:t>
            </a:r>
            <a:endParaRPr lang="en-GB" sz="2400" b="1"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188640"/>
            <a:ext cx="5742101" cy="562074"/>
          </a:xfrm>
        </p:spPr>
        <p:txBody>
          <a:bodyPr>
            <a:normAutofit fontScale="90000"/>
          </a:bodyPr>
          <a:lstStyle/>
          <a:p>
            <a:r>
              <a:rPr lang="en-GB" sz="3600" b="1" dirty="0" smtClean="0">
                <a:solidFill>
                  <a:srgbClr val="002060"/>
                </a:solidFill>
                <a:latin typeface="Calibri" pitchFamily="34" charset="0"/>
                <a:cs typeface="Calibri" pitchFamily="34" charset="0"/>
              </a:rPr>
              <a:t>The power of </a:t>
            </a:r>
            <a:r>
              <a:rPr lang="en-GB" sz="3600" b="1" dirty="0" err="1" smtClean="0">
                <a:solidFill>
                  <a:srgbClr val="002060"/>
                </a:solidFill>
                <a:latin typeface="Calibri" pitchFamily="34" charset="0"/>
                <a:cs typeface="Calibri" pitchFamily="34" charset="0"/>
              </a:rPr>
              <a:t>facebook</a:t>
            </a:r>
            <a:r>
              <a:rPr lang="en-GB" sz="3600" b="1" dirty="0" smtClean="0">
                <a:solidFill>
                  <a:srgbClr val="002060"/>
                </a:solidFill>
                <a:latin typeface="Calibri" pitchFamily="34" charset="0"/>
                <a:cs typeface="Calibri" pitchFamily="34" charset="0"/>
              </a:rPr>
              <a:t>…</a:t>
            </a:r>
            <a:endParaRPr lang="en-GB" sz="3600" b="1" dirty="0">
              <a:solidFill>
                <a:srgbClr val="002060"/>
              </a:solidFill>
              <a:latin typeface="Calibri" pitchFamily="34" charset="0"/>
              <a:cs typeface="Calibri" pitchFamily="34" charset="0"/>
            </a:endParaRPr>
          </a:p>
        </p:txBody>
      </p:sp>
      <p:sp>
        <p:nvSpPr>
          <p:cNvPr id="8" name="Content Placeholder 7"/>
          <p:cNvSpPr>
            <a:spLocks noGrp="1"/>
          </p:cNvSpPr>
          <p:nvPr>
            <p:ph sz="quarter" idx="1"/>
          </p:nvPr>
        </p:nvSpPr>
        <p:spPr>
          <a:xfrm>
            <a:off x="231196" y="764704"/>
            <a:ext cx="8517267" cy="5688632"/>
          </a:xfrm>
          <a:solidFill>
            <a:schemeClr val="accent5">
              <a:lumMod val="60000"/>
              <a:lumOff val="40000"/>
              <a:alpha val="25000"/>
            </a:schemeClr>
          </a:solidFill>
          <a:ln w="19050">
            <a:solidFill>
              <a:srgbClr val="7030A0"/>
            </a:solidFill>
          </a:ln>
        </p:spPr>
        <p:txBody>
          <a:bodyPr/>
          <a:lstStyle/>
          <a:p>
            <a:pPr marL="0" indent="0">
              <a:buNone/>
            </a:pPr>
            <a:r>
              <a:rPr lang="en-GB" sz="2200" dirty="0">
                <a:latin typeface="Calibri" pitchFamily="34" charset="0"/>
              </a:rPr>
              <a:t>P</a:t>
            </a:r>
            <a:r>
              <a:rPr lang="en-GB" sz="2200" dirty="0" smtClean="0">
                <a:latin typeface="Calibri" pitchFamily="34" charset="0"/>
              </a:rPr>
              <a:t>reference </a:t>
            </a:r>
            <a:r>
              <a:rPr lang="en-GB" sz="2200" dirty="0">
                <a:latin typeface="Calibri" pitchFamily="34" charset="0"/>
              </a:rPr>
              <a:t>for tools otherwise used for social networking, e.g. Facebook, Skype, email, </a:t>
            </a:r>
            <a:r>
              <a:rPr lang="en-GB" sz="2200" dirty="0" err="1">
                <a:latin typeface="Calibri" pitchFamily="34" charset="0"/>
              </a:rPr>
              <a:t>Whatsapp</a:t>
            </a:r>
            <a:endParaRPr lang="en-GB" sz="2200" dirty="0">
              <a:latin typeface="Calibri" pitchFamily="34" charset="0"/>
            </a:endParaRPr>
          </a:p>
          <a:p>
            <a:endParaRPr lang="en-GB" dirty="0"/>
          </a:p>
        </p:txBody>
      </p:sp>
      <p:graphicFrame>
        <p:nvGraphicFramePr>
          <p:cNvPr id="9" name="Chart 8"/>
          <p:cNvGraphicFramePr/>
          <p:nvPr>
            <p:extLst>
              <p:ext uri="{D42A27DB-BD31-4B8C-83A1-F6EECF244321}">
                <p14:modId xmlns:p14="http://schemas.microsoft.com/office/powerpoint/2010/main" val="90376657"/>
              </p:ext>
            </p:extLst>
          </p:nvPr>
        </p:nvGraphicFramePr>
        <p:xfrm>
          <a:off x="4595016" y="1340768"/>
          <a:ext cx="3795142" cy="221918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84168" y="3575389"/>
            <a:ext cx="2376264" cy="1477328"/>
          </a:xfrm>
          <a:prstGeom prst="rect">
            <a:avLst/>
          </a:prstGeom>
        </p:spPr>
        <p:txBody>
          <a:bodyPr wrap="square">
            <a:spAutoFit/>
          </a:bodyPr>
          <a:lstStyle/>
          <a:p>
            <a:r>
              <a:rPr lang="en-GB" dirty="0"/>
              <a:t>Q7. My group used additional online tools (e.g. Facebook) to collaborate online. (14/15 agree)</a:t>
            </a:r>
          </a:p>
        </p:txBody>
      </p:sp>
      <p:sp>
        <p:nvSpPr>
          <p:cNvPr id="12" name="Rectangle 11"/>
          <p:cNvSpPr/>
          <p:nvPr/>
        </p:nvSpPr>
        <p:spPr>
          <a:xfrm>
            <a:off x="395536" y="1628800"/>
            <a:ext cx="3286148" cy="2062103"/>
          </a:xfrm>
          <a:prstGeom prst="rect">
            <a:avLst/>
          </a:prstGeom>
          <a:solidFill>
            <a:schemeClr val="accent1">
              <a:lumMod val="40000"/>
              <a:lumOff val="60000"/>
            </a:schemeClr>
          </a:solidFill>
          <a:ln w="19050">
            <a:solidFill>
              <a:schemeClr val="accent1"/>
            </a:solidFill>
          </a:ln>
        </p:spPr>
        <p:txBody>
          <a:bodyPr wrap="square">
            <a:spAutoFit/>
          </a:bodyPr>
          <a:lstStyle/>
          <a:p>
            <a:pPr lvl="0"/>
            <a:r>
              <a:rPr lang="en-GB" sz="1600" dirty="0" smtClean="0">
                <a:latin typeface="Calibri" pitchFamily="34" charset="0"/>
              </a:rPr>
              <a:t>“Blackboard proved to be more difficult for communicating, so my group switched to Facebook. Once we used Facebook we all found communicating quick and effective”.</a:t>
            </a:r>
          </a:p>
          <a:p>
            <a:pPr lvl="0"/>
            <a:endParaRPr lang="en-GB" sz="1600" dirty="0" smtClean="0">
              <a:latin typeface="Calibri" pitchFamily="34" charset="0"/>
            </a:endParaRPr>
          </a:p>
          <a:p>
            <a:pPr lvl="0"/>
            <a:r>
              <a:rPr lang="en-GB" sz="1600" dirty="0" smtClean="0">
                <a:latin typeface="Calibri" pitchFamily="34" charset="0"/>
              </a:rPr>
              <a:t>“The functions are rigid and limited compared to other online platforms”.</a:t>
            </a:r>
            <a:endParaRPr lang="en-GB" sz="1600" dirty="0">
              <a:latin typeface="Calibri" pitchFamily="34" charset="0"/>
            </a:endParaRPr>
          </a:p>
        </p:txBody>
      </p:sp>
      <p:sp>
        <p:nvSpPr>
          <p:cNvPr id="13" name="Rectangle 12"/>
          <p:cNvSpPr/>
          <p:nvPr/>
        </p:nvSpPr>
        <p:spPr>
          <a:xfrm rot="20991403">
            <a:off x="538900" y="3876251"/>
            <a:ext cx="4890220" cy="2062103"/>
          </a:xfrm>
          <a:prstGeom prst="rect">
            <a:avLst/>
          </a:prstGeom>
          <a:blipFill dpi="0" rotWithShape="1">
            <a:blip r:embed="rId4" cstate="print">
              <a:alphaModFix amt="40000"/>
            </a:blip>
            <a:srcRect/>
            <a:stretch>
              <a:fillRect/>
            </a:stretch>
          </a:blipFill>
          <a:ln w="19050">
            <a:solidFill>
              <a:srgbClr val="002060"/>
            </a:solidFill>
          </a:ln>
        </p:spPr>
        <p:txBody>
          <a:bodyPr wrap="square">
            <a:spAutoFit/>
          </a:bodyPr>
          <a:lstStyle/>
          <a:p>
            <a:pPr lvl="0"/>
            <a:r>
              <a:rPr lang="en-GB" sz="1600" b="1" dirty="0" smtClean="0">
                <a:latin typeface="Calibri" pitchFamily="34" charset="0"/>
              </a:rPr>
              <a:t>“All of our group meetings, group works and group documents are planned and shared by Facebook. It is convenient and updated easily every day.”</a:t>
            </a:r>
          </a:p>
          <a:p>
            <a:pPr lvl="0"/>
            <a:endParaRPr lang="en-GB" sz="1600" b="1" dirty="0" smtClean="0">
              <a:latin typeface="Calibri" pitchFamily="34" charset="0"/>
            </a:endParaRPr>
          </a:p>
          <a:p>
            <a:pPr lvl="0"/>
            <a:r>
              <a:rPr lang="en-GB" sz="1600" b="1" dirty="0" smtClean="0">
                <a:latin typeface="Calibri" pitchFamily="34" charset="0"/>
              </a:rPr>
              <a:t>“People are always on Facebook so it was fast to communicate. It helped the group to keep in contact regularly and research was posted on the page so there was effective communication between ideas”.</a:t>
            </a:r>
            <a:endParaRPr lang="en-GB" sz="1600" b="1" dirty="0">
              <a:latin typeface="Calibri" pitchFamily="34" charset="0"/>
            </a:endParaRPr>
          </a:p>
        </p:txBody>
      </p:sp>
      <p:sp>
        <p:nvSpPr>
          <p:cNvPr id="14" name="TextBox 13"/>
          <p:cNvSpPr txBox="1"/>
          <p:nvPr/>
        </p:nvSpPr>
        <p:spPr>
          <a:xfrm>
            <a:off x="4323596" y="5152520"/>
            <a:ext cx="4379726" cy="1200329"/>
          </a:xfrm>
          <a:prstGeom prst="rect">
            <a:avLst/>
          </a:prstGeom>
          <a:solidFill>
            <a:srgbClr val="FFFF00"/>
          </a:solidFill>
          <a:ln w="25400">
            <a:solidFill>
              <a:srgbClr val="FFC000"/>
            </a:solidFill>
          </a:ln>
        </p:spPr>
        <p:txBody>
          <a:bodyPr wrap="square" rtlCol="0">
            <a:spAutoFit/>
          </a:bodyPr>
          <a:lstStyle/>
          <a:p>
            <a:r>
              <a:rPr lang="en-GB" sz="2400" b="1" dirty="0" smtClean="0">
                <a:latin typeface="Calibri" pitchFamily="34" charset="0"/>
              </a:rPr>
              <a:t>Online student communication, collaboration, facilitation: your experience, thoughts, questions?</a:t>
            </a:r>
            <a:endParaRPr lang="en-GB" sz="2400" b="1" dirty="0">
              <a:latin typeface="Calibri" pitchFamily="34" charset="0"/>
            </a:endParaRPr>
          </a:p>
        </p:txBody>
      </p:sp>
    </p:spTree>
    <p:extLst>
      <p:ext uri="{BB962C8B-B14F-4D97-AF65-F5344CB8AC3E}">
        <p14:creationId xmlns:p14="http://schemas.microsoft.com/office/powerpoint/2010/main" val="11128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467600" cy="553998"/>
          </a:xfrm>
        </p:spPr>
        <p:txBody>
          <a:bodyPr>
            <a:spAutoFit/>
          </a:bodyPr>
          <a:lstStyle/>
          <a:p>
            <a:r>
              <a:rPr lang="en-GB" b="1" dirty="0" smtClean="0">
                <a:solidFill>
                  <a:srgbClr val="002060"/>
                </a:solidFill>
                <a:latin typeface="Calibri" pitchFamily="34" charset="0"/>
              </a:rPr>
              <a:t>Issues To Consider With Facebook Facilitation</a:t>
            </a:r>
            <a:endParaRPr lang="en-GB" b="1" dirty="0">
              <a:solidFill>
                <a:srgbClr val="002060"/>
              </a:solidFill>
              <a:latin typeface="Calibri" pitchFamily="34" charset="0"/>
            </a:endParaRPr>
          </a:p>
        </p:txBody>
      </p:sp>
      <p:sp>
        <p:nvSpPr>
          <p:cNvPr id="3" name="Content Placeholder 2"/>
          <p:cNvSpPr>
            <a:spLocks noGrp="1"/>
          </p:cNvSpPr>
          <p:nvPr>
            <p:ph sz="quarter" idx="1"/>
          </p:nvPr>
        </p:nvSpPr>
        <p:spPr>
          <a:xfrm>
            <a:off x="457200" y="1142984"/>
            <a:ext cx="4614866" cy="5330968"/>
          </a:xfrm>
          <a:solidFill>
            <a:schemeClr val="accent1">
              <a:lumMod val="20000"/>
              <a:lumOff val="80000"/>
            </a:schemeClr>
          </a:solidFill>
          <a:ln w="50800" cmpd="thickThin">
            <a:solidFill>
              <a:srgbClr val="00B050"/>
            </a:solidFill>
          </a:ln>
        </p:spPr>
        <p:txBody>
          <a:bodyPr>
            <a:normAutofit/>
          </a:bodyPr>
          <a:lstStyle/>
          <a:p>
            <a:r>
              <a:rPr lang="en-GB" b="1" dirty="0" smtClean="0">
                <a:solidFill>
                  <a:schemeClr val="accent6">
                    <a:lumMod val="75000"/>
                  </a:schemeClr>
                </a:solidFill>
                <a:latin typeface="Calibri" pitchFamily="34" charset="0"/>
              </a:rPr>
              <a:t>Students Social Space</a:t>
            </a:r>
            <a:r>
              <a:rPr lang="en-GB" dirty="0" smtClean="0">
                <a:solidFill>
                  <a:schemeClr val="accent6">
                    <a:lumMod val="75000"/>
                  </a:schemeClr>
                </a:solidFill>
                <a:latin typeface="Calibri" pitchFamily="34" charset="0"/>
              </a:rPr>
              <a:t> </a:t>
            </a:r>
          </a:p>
          <a:p>
            <a:pPr lvl="1"/>
            <a:r>
              <a:rPr lang="en-GB" sz="1800" dirty="0" smtClean="0">
                <a:latin typeface="Calibri" pitchFamily="34" charset="0"/>
              </a:rPr>
              <a:t>Private social space/privacy issues</a:t>
            </a:r>
          </a:p>
          <a:p>
            <a:pPr lvl="1"/>
            <a:r>
              <a:rPr lang="en-GB" sz="1800" dirty="0" smtClean="0">
                <a:latin typeface="Calibri" pitchFamily="34" charset="0"/>
              </a:rPr>
              <a:t>Facilitator vs. module leader relationship</a:t>
            </a:r>
          </a:p>
          <a:p>
            <a:pPr lvl="1"/>
            <a:r>
              <a:rPr lang="en-GB" sz="1800" dirty="0" smtClean="0">
                <a:latin typeface="Calibri" pitchFamily="34" charset="0"/>
              </a:rPr>
              <a:t>Still preferred over VLE</a:t>
            </a:r>
          </a:p>
          <a:p>
            <a:r>
              <a:rPr lang="en-GB" b="1" dirty="0" smtClean="0">
                <a:solidFill>
                  <a:schemeClr val="accent6">
                    <a:lumMod val="75000"/>
                  </a:schemeClr>
                </a:solidFill>
                <a:latin typeface="Calibri" pitchFamily="34" charset="0"/>
              </a:rPr>
              <a:t>Staff Social Space</a:t>
            </a:r>
            <a:r>
              <a:rPr lang="en-GB" dirty="0" smtClean="0">
                <a:solidFill>
                  <a:schemeClr val="accent6">
                    <a:lumMod val="75000"/>
                  </a:schemeClr>
                </a:solidFill>
                <a:latin typeface="Calibri" pitchFamily="34" charset="0"/>
              </a:rPr>
              <a:t> </a:t>
            </a:r>
          </a:p>
          <a:p>
            <a:pPr lvl="1"/>
            <a:r>
              <a:rPr lang="en-GB" sz="1800" dirty="0" smtClean="0">
                <a:latin typeface="Calibri" pitchFamily="34" charset="0"/>
              </a:rPr>
              <a:t>Privacy settings</a:t>
            </a:r>
          </a:p>
          <a:p>
            <a:pPr lvl="1"/>
            <a:r>
              <a:rPr lang="en-GB" sz="1800" dirty="0" smtClean="0">
                <a:latin typeface="Calibri" pitchFamily="34" charset="0"/>
              </a:rPr>
              <a:t>Being ‘friends’ with students</a:t>
            </a:r>
          </a:p>
          <a:p>
            <a:r>
              <a:rPr lang="en-GB" b="1" dirty="0" smtClean="0">
                <a:solidFill>
                  <a:schemeClr val="accent6">
                    <a:lumMod val="75000"/>
                  </a:schemeClr>
                </a:solidFill>
                <a:latin typeface="Calibri" pitchFamily="34" charset="0"/>
              </a:rPr>
              <a:t>Reporting Problems</a:t>
            </a:r>
            <a:r>
              <a:rPr lang="en-GB" dirty="0" smtClean="0">
                <a:solidFill>
                  <a:schemeClr val="accent6">
                    <a:lumMod val="75000"/>
                  </a:schemeClr>
                </a:solidFill>
                <a:latin typeface="Calibri" pitchFamily="34" charset="0"/>
              </a:rPr>
              <a:t> </a:t>
            </a:r>
          </a:p>
          <a:p>
            <a:pPr lvl="1"/>
            <a:r>
              <a:rPr lang="en-GB" sz="1800" dirty="0" smtClean="0">
                <a:latin typeface="Calibri" pitchFamily="34" charset="0"/>
              </a:rPr>
              <a:t>Confidential problems – official university correspondence</a:t>
            </a:r>
          </a:p>
          <a:p>
            <a:pPr lvl="1"/>
            <a:r>
              <a:rPr lang="en-GB" sz="1800" dirty="0" smtClean="0">
                <a:latin typeface="Calibri" pitchFamily="34" charset="0"/>
              </a:rPr>
              <a:t>Online helpdesk for generic questions</a:t>
            </a:r>
          </a:p>
          <a:p>
            <a:r>
              <a:rPr lang="en-GB" b="1" dirty="0" smtClean="0">
                <a:solidFill>
                  <a:schemeClr val="accent6">
                    <a:lumMod val="75000"/>
                  </a:schemeClr>
                </a:solidFill>
                <a:latin typeface="Calibri" pitchFamily="34" charset="0"/>
              </a:rPr>
              <a:t>Distracting Students </a:t>
            </a:r>
          </a:p>
          <a:p>
            <a:pPr lvl="1"/>
            <a:r>
              <a:rPr lang="en-GB" sz="1800" dirty="0" smtClean="0">
                <a:latin typeface="Calibri" pitchFamily="34" charset="0"/>
              </a:rPr>
              <a:t>Actually encouraged more online group interaction, many more entries on Facebook than VLE</a:t>
            </a:r>
          </a:p>
        </p:txBody>
      </p:sp>
      <p:pic>
        <p:nvPicPr>
          <p:cNvPr id="1027" name="Picture 3" descr="C:\Users\Sophie-pops\Documents\Green Images\Fotolia_20323884_XS.jpg"/>
          <p:cNvPicPr>
            <a:picLocks noChangeAspect="1" noChangeArrowheads="1"/>
          </p:cNvPicPr>
          <p:nvPr/>
        </p:nvPicPr>
        <p:blipFill>
          <a:blip r:embed="rId3" cstate="print"/>
          <a:srcRect/>
          <a:stretch>
            <a:fillRect/>
          </a:stretch>
        </p:blipFill>
        <p:spPr bwMode="auto">
          <a:xfrm>
            <a:off x="5214942" y="1142984"/>
            <a:ext cx="3011036" cy="4500594"/>
          </a:xfrm>
          <a:prstGeom prst="rect">
            <a:avLst/>
          </a:prstGeom>
          <a:noFill/>
          <a:ln w="25400">
            <a:solidFill>
              <a:srgbClr val="002060"/>
            </a:solidFill>
          </a:ln>
        </p:spPr>
      </p:pic>
      <p:pic>
        <p:nvPicPr>
          <p:cNvPr id="1029" name="Picture 5" descr="C:\Users\Sophie-pops\Documents\Green Images\download.jpg"/>
          <p:cNvPicPr>
            <a:picLocks noChangeAspect="1" noChangeArrowheads="1"/>
          </p:cNvPicPr>
          <p:nvPr/>
        </p:nvPicPr>
        <p:blipFill>
          <a:blip r:embed="rId4" cstate="print"/>
          <a:srcRect/>
          <a:stretch>
            <a:fillRect/>
          </a:stretch>
        </p:blipFill>
        <p:spPr bwMode="auto">
          <a:xfrm rot="20498159">
            <a:off x="5154979" y="5087021"/>
            <a:ext cx="2122728" cy="1322968"/>
          </a:xfrm>
          <a:prstGeom prst="rect">
            <a:avLst/>
          </a:prstGeom>
          <a:noFill/>
          <a:ln w="25400" cmpd="sng">
            <a:solidFill>
              <a:srgbClr val="002060"/>
            </a:solidFill>
          </a:ln>
        </p:spPr>
      </p:pic>
      <p:pic>
        <p:nvPicPr>
          <p:cNvPr id="8" name="Picture 5" descr="C:\Users\Sophie-pops\Documents\Green Images\download.jpg"/>
          <p:cNvPicPr>
            <a:picLocks noChangeAspect="1" noChangeArrowheads="1"/>
          </p:cNvPicPr>
          <p:nvPr/>
        </p:nvPicPr>
        <p:blipFill>
          <a:blip r:embed="rId4" cstate="print"/>
          <a:srcRect/>
          <a:stretch>
            <a:fillRect/>
          </a:stretch>
        </p:blipFill>
        <p:spPr bwMode="auto">
          <a:xfrm rot="1375079">
            <a:off x="6587923" y="1186592"/>
            <a:ext cx="1936177" cy="1206702"/>
          </a:xfrm>
          <a:prstGeom prst="rect">
            <a:avLst/>
          </a:prstGeom>
          <a:noFill/>
          <a:ln w="25400">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solidFill>
                  <a:srgbClr val="002060"/>
                </a:solidFill>
                <a:latin typeface="Calibri" pitchFamily="34" charset="0"/>
              </a:rPr>
              <a:t>2</a:t>
            </a:r>
            <a:r>
              <a:rPr lang="en-GB" sz="3600" b="1" dirty="0" smtClean="0">
                <a:solidFill>
                  <a:srgbClr val="002060"/>
                </a:solidFill>
                <a:latin typeface="Calibri" pitchFamily="34" charset="0"/>
              </a:rPr>
              <a:t>) Supporting The Process: Exercises To Help Group Dynamics</a:t>
            </a:r>
            <a:endParaRPr lang="en-GB" dirty="0"/>
          </a:p>
        </p:txBody>
      </p:sp>
      <p:sp>
        <p:nvSpPr>
          <p:cNvPr id="3" name="Content Placeholder 2"/>
          <p:cNvSpPr>
            <a:spLocks noGrp="1"/>
          </p:cNvSpPr>
          <p:nvPr>
            <p:ph sz="quarter" idx="1"/>
          </p:nvPr>
        </p:nvSpPr>
        <p:spPr>
          <a:xfrm>
            <a:off x="457200" y="1500174"/>
            <a:ext cx="7467600" cy="5072098"/>
          </a:xfrm>
          <a:solidFill>
            <a:schemeClr val="accent1">
              <a:lumMod val="20000"/>
              <a:lumOff val="80000"/>
            </a:schemeClr>
          </a:solidFill>
          <a:ln w="38100" cmpd="thickThin">
            <a:solidFill>
              <a:srgbClr val="00B050"/>
            </a:solidFill>
          </a:ln>
        </p:spPr>
        <p:txBody>
          <a:bodyPr>
            <a:noAutofit/>
          </a:bodyPr>
          <a:lstStyle/>
          <a:p>
            <a:r>
              <a:rPr lang="en-GB" sz="2000" b="1" dirty="0" smtClean="0">
                <a:latin typeface="Calibri" pitchFamily="34" charset="0"/>
              </a:rPr>
              <a:t>Size of groups:</a:t>
            </a:r>
          </a:p>
          <a:p>
            <a:pPr lvl="1"/>
            <a:r>
              <a:rPr lang="en-GB" sz="1800" dirty="0" smtClean="0">
                <a:latin typeface="Calibri" pitchFamily="34" charset="0"/>
              </a:rPr>
              <a:t>Is there an ‘ideal’ PBL group size?</a:t>
            </a:r>
          </a:p>
          <a:p>
            <a:pPr lvl="1"/>
            <a:r>
              <a:rPr lang="en-GB" sz="1800" dirty="0" smtClean="0">
                <a:latin typeface="Calibri" pitchFamily="34" charset="0"/>
              </a:rPr>
              <a:t>Is group size different for online group learning?</a:t>
            </a:r>
          </a:p>
          <a:p>
            <a:pPr lvl="1"/>
            <a:r>
              <a:rPr lang="en-GB" sz="1800" dirty="0" smtClean="0">
                <a:latin typeface="Calibri" pitchFamily="34" charset="0"/>
              </a:rPr>
              <a:t>Does the group size depend on the level of facilitation?</a:t>
            </a:r>
          </a:p>
          <a:p>
            <a:r>
              <a:rPr lang="en-GB" sz="2000" b="1" dirty="0" smtClean="0">
                <a:latin typeface="Calibri" pitchFamily="34" charset="0"/>
              </a:rPr>
              <a:t>Choosing group membership:</a:t>
            </a:r>
          </a:p>
          <a:p>
            <a:pPr lvl="1"/>
            <a:r>
              <a:rPr lang="en-GB" sz="1800" dirty="0" smtClean="0">
                <a:latin typeface="Calibri" pitchFamily="34" charset="0"/>
              </a:rPr>
              <a:t>Does the tutor or students lead the choice of groups?</a:t>
            </a:r>
          </a:p>
          <a:p>
            <a:pPr lvl="1"/>
            <a:r>
              <a:rPr lang="en-GB" sz="1800" dirty="0" smtClean="0">
                <a:latin typeface="Calibri" pitchFamily="34" charset="0"/>
              </a:rPr>
              <a:t>How important is it to have interdisciplinary/intercultural teams?</a:t>
            </a:r>
          </a:p>
          <a:p>
            <a:pPr lvl="1"/>
            <a:r>
              <a:rPr lang="en-GB" sz="1800" dirty="0" smtClean="0">
                <a:latin typeface="Calibri" pitchFamily="34" charset="0"/>
              </a:rPr>
              <a:t>Is it simpler just to use a random or systematic approach?</a:t>
            </a:r>
          </a:p>
          <a:p>
            <a:r>
              <a:rPr lang="en-GB" sz="2000" b="1" dirty="0" smtClean="0">
                <a:latin typeface="Calibri" pitchFamily="34" charset="0"/>
              </a:rPr>
              <a:t>Do you provide exercises to help the group dynamics?</a:t>
            </a:r>
          </a:p>
          <a:p>
            <a:pPr lvl="1"/>
            <a:r>
              <a:rPr lang="en-GB" sz="1800" dirty="0" smtClean="0">
                <a:latin typeface="Calibri" pitchFamily="34" charset="0"/>
              </a:rPr>
              <a:t>Ground rules and team roles</a:t>
            </a:r>
          </a:p>
          <a:p>
            <a:pPr lvl="1"/>
            <a:r>
              <a:rPr lang="en-GB" sz="1800" dirty="0" smtClean="0">
                <a:latin typeface="Calibri" pitchFamily="34" charset="0"/>
              </a:rPr>
              <a:t>Resolving conflict/negotiation</a:t>
            </a:r>
          </a:p>
          <a:p>
            <a:pPr lvl="1"/>
            <a:r>
              <a:rPr lang="en-GB" sz="1800" dirty="0" smtClean="0">
                <a:latin typeface="Calibri" pitchFamily="34" charset="0"/>
              </a:rPr>
              <a:t>Decision making</a:t>
            </a:r>
          </a:p>
          <a:p>
            <a:pPr lvl="1"/>
            <a:r>
              <a:rPr lang="en-GB" sz="1800" dirty="0" smtClean="0">
                <a:latin typeface="Calibri" pitchFamily="34" charset="0"/>
              </a:rPr>
              <a:t>Problem solving</a:t>
            </a:r>
          </a:p>
          <a:p>
            <a:r>
              <a:rPr lang="en-GB" sz="2000" b="1" dirty="0" smtClean="0">
                <a:latin typeface="Calibri" pitchFamily="34" charset="0"/>
              </a:rPr>
              <a:t>Do you put all this (and other things) in a Handbook?</a:t>
            </a:r>
          </a:p>
        </p:txBody>
      </p:sp>
      <p:pic>
        <p:nvPicPr>
          <p:cNvPr id="1028" name="Picture 4" descr="C:\Users\Sophie-pops\Desktop\question mark.jpg"/>
          <p:cNvPicPr>
            <a:picLocks noChangeAspect="1" noChangeArrowheads="1"/>
          </p:cNvPicPr>
          <p:nvPr/>
        </p:nvPicPr>
        <p:blipFill>
          <a:blip r:embed="rId3" cstate="print"/>
          <a:srcRect/>
          <a:stretch>
            <a:fillRect/>
          </a:stretch>
        </p:blipFill>
        <p:spPr bwMode="auto">
          <a:xfrm>
            <a:off x="6429388" y="1071546"/>
            <a:ext cx="2244706" cy="2357454"/>
          </a:xfrm>
          <a:prstGeom prst="rect">
            <a:avLst/>
          </a:prstGeom>
          <a:noFill/>
          <a:ln w="25400">
            <a:solidFill>
              <a:srgbClr val="00B050"/>
            </a:solidFill>
          </a:ln>
        </p:spPr>
      </p:pic>
      <p:sp>
        <p:nvSpPr>
          <p:cNvPr id="7" name="TextBox 6"/>
          <p:cNvSpPr txBox="1"/>
          <p:nvPr/>
        </p:nvSpPr>
        <p:spPr>
          <a:xfrm rot="257638">
            <a:off x="3760413" y="4600052"/>
            <a:ext cx="4404323" cy="1384995"/>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What do you think, what is your experience of managing group dynamics?</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rgbClr val="002060"/>
                </a:solidFill>
                <a:latin typeface="Calibri" pitchFamily="34" charset="0"/>
              </a:rPr>
              <a:t>3</a:t>
            </a:r>
            <a:r>
              <a:rPr lang="en-GB" sz="3600" b="1" dirty="0" smtClean="0">
                <a:solidFill>
                  <a:srgbClr val="002060"/>
                </a:solidFill>
                <a:latin typeface="Calibri" pitchFamily="34" charset="0"/>
              </a:rPr>
              <a:t>) PBL Assessment And Peer Assessment</a:t>
            </a:r>
            <a:br>
              <a:rPr lang="en-GB" sz="3600" b="1" dirty="0" smtClean="0">
                <a:solidFill>
                  <a:srgbClr val="002060"/>
                </a:solidFill>
                <a:latin typeface="Calibri" pitchFamily="34" charset="0"/>
              </a:rPr>
            </a:br>
            <a:r>
              <a:rPr lang="en-GB" sz="3600" b="1" dirty="0" smtClean="0">
                <a:solidFill>
                  <a:srgbClr val="0070C0"/>
                </a:solidFill>
                <a:latin typeface="Calibri" pitchFamily="34" charset="0"/>
              </a:rPr>
              <a:t>Pbl Assessment</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blipFill>
            <a:blip r:embed="rId3" cstate="print"/>
            <a:tile tx="0" ty="0" sx="100000" sy="100000" flip="none" algn="tl"/>
          </a:blipFill>
          <a:ln w="50800" cmpd="thickThin">
            <a:solidFill>
              <a:srgbClr val="00B050"/>
            </a:solidFill>
          </a:ln>
        </p:spPr>
        <p:txBody>
          <a:bodyPr>
            <a:normAutofit/>
          </a:bodyPr>
          <a:lstStyle/>
          <a:p>
            <a:pPr lvl="0"/>
            <a:r>
              <a:rPr lang="en-GB" dirty="0" smtClean="0">
                <a:latin typeface="Calibri" pitchFamily="34" charset="0"/>
              </a:rPr>
              <a:t>How do you assess students?</a:t>
            </a:r>
          </a:p>
          <a:p>
            <a:pPr lvl="0"/>
            <a:r>
              <a:rPr lang="en-GB" dirty="0" smtClean="0">
                <a:latin typeface="Calibri" pitchFamily="34" charset="0"/>
              </a:rPr>
              <a:t>What is different with PBL?</a:t>
            </a:r>
          </a:p>
          <a:p>
            <a:pPr lvl="0"/>
            <a:r>
              <a:rPr lang="en-GB" dirty="0" smtClean="0">
                <a:latin typeface="Calibri" pitchFamily="34" charset="0"/>
              </a:rPr>
              <a:t>What is different online?</a:t>
            </a:r>
          </a:p>
          <a:p>
            <a:pPr lvl="0">
              <a:buNone/>
            </a:pPr>
            <a:endParaRPr lang="en-GB" dirty="0" smtClean="0">
              <a:latin typeface="Calibri" pitchFamily="34" charset="0"/>
            </a:endParaRPr>
          </a:p>
          <a:p>
            <a:pPr lvl="0"/>
            <a:r>
              <a:rPr lang="en-GB" dirty="0" smtClean="0">
                <a:latin typeface="Calibri" pitchFamily="34" charset="0"/>
              </a:rPr>
              <a:t>The need for </a:t>
            </a:r>
            <a:r>
              <a:rPr lang="en-GB" b="1" dirty="0" smtClean="0">
                <a:latin typeface="Calibri" pitchFamily="34" charset="0"/>
              </a:rPr>
              <a:t>Constructive Alignment </a:t>
            </a:r>
            <a:r>
              <a:rPr lang="en-GB" dirty="0" smtClean="0">
                <a:latin typeface="Calibri" pitchFamily="34" charset="0"/>
              </a:rPr>
              <a:t>- what are the intended learning outcomes?</a:t>
            </a:r>
          </a:p>
          <a:p>
            <a:pPr lvl="0"/>
            <a:r>
              <a:rPr lang="en-GB" dirty="0" smtClean="0">
                <a:latin typeface="Calibri" pitchFamily="34" charset="0"/>
              </a:rPr>
              <a:t>The need for </a:t>
            </a:r>
            <a:r>
              <a:rPr lang="en-GB" b="1" dirty="0" smtClean="0">
                <a:latin typeface="Calibri" pitchFamily="34" charset="0"/>
              </a:rPr>
              <a:t>Authentic Assessment </a:t>
            </a:r>
            <a:r>
              <a:rPr lang="en-GB" dirty="0" smtClean="0">
                <a:latin typeface="Calibri" pitchFamily="34" charset="0"/>
              </a:rPr>
              <a:t>- how do we make the assessment reflect the ‘real’ world?</a:t>
            </a:r>
          </a:p>
          <a:p>
            <a:r>
              <a:rPr lang="en-GB" dirty="0" smtClean="0">
                <a:latin typeface="Calibri" pitchFamily="34" charset="0"/>
              </a:rPr>
              <a:t>How do we balance individual and group marks?</a:t>
            </a:r>
          </a:p>
          <a:p>
            <a:r>
              <a:rPr lang="en-GB" dirty="0" smtClean="0">
                <a:latin typeface="Calibri" pitchFamily="34" charset="0"/>
              </a:rPr>
              <a:t>What types of assessments work for PBL?</a:t>
            </a:r>
          </a:p>
        </p:txBody>
      </p:sp>
      <p:pic>
        <p:nvPicPr>
          <p:cNvPr id="2051" name="Picture 3" descr="C:\Users\Sophie-pops\Documents\Green Images\Fotolia_24654568_XS.jpg"/>
          <p:cNvPicPr>
            <a:picLocks noChangeAspect="1" noChangeArrowheads="1"/>
          </p:cNvPicPr>
          <p:nvPr/>
        </p:nvPicPr>
        <p:blipFill>
          <a:blip r:embed="rId4" cstate="print"/>
          <a:srcRect/>
          <a:stretch>
            <a:fillRect/>
          </a:stretch>
        </p:blipFill>
        <p:spPr bwMode="auto">
          <a:xfrm>
            <a:off x="6215074" y="980728"/>
            <a:ext cx="2313865" cy="2416248"/>
          </a:xfrm>
          <a:prstGeom prst="rect">
            <a:avLst/>
          </a:prstGeom>
          <a:noFill/>
          <a:ln w="25400">
            <a:solidFill>
              <a:schemeClr val="accent3">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58204" cy="6045348"/>
          </a:xfrm>
          <a:solidFill>
            <a:schemeClr val="accent1">
              <a:lumMod val="20000"/>
              <a:lumOff val="80000"/>
            </a:schemeClr>
          </a:solidFill>
          <a:ln w="50800" cmpd="thickThin">
            <a:solidFill>
              <a:srgbClr val="00B050"/>
            </a:solidFill>
          </a:ln>
        </p:spPr>
        <p:txBody>
          <a:bodyPr>
            <a:normAutofit fontScale="92500" lnSpcReduction="10000"/>
          </a:bodyPr>
          <a:lstStyle/>
          <a:p>
            <a:pPr marL="0" lvl="0" indent="0">
              <a:buNone/>
            </a:pPr>
            <a:r>
              <a:rPr lang="en-GB" sz="3600" b="1" dirty="0" smtClean="0">
                <a:solidFill>
                  <a:srgbClr val="00B050"/>
                </a:solidFill>
                <a:latin typeface="Calibri" pitchFamily="34" charset="0"/>
              </a:rPr>
              <a:t>Group Assessment</a:t>
            </a:r>
          </a:p>
          <a:p>
            <a:pPr marL="0" lvl="0" indent="0">
              <a:buNone/>
            </a:pPr>
            <a:endParaRPr lang="en-GB" dirty="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a:solidFill>
                <a:srgbClr val="00B050"/>
              </a:solidFill>
              <a:latin typeface="Calibri" pitchFamily="34" charset="0"/>
            </a:endParaRPr>
          </a:p>
          <a:p>
            <a:pPr marL="0" lvl="0" indent="0">
              <a:buNone/>
            </a:pPr>
            <a:endParaRPr lang="en-GB" sz="2000" dirty="0" smtClean="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a:solidFill>
                <a:srgbClr val="00B050"/>
              </a:solidFill>
              <a:latin typeface="Calibri" pitchFamily="34" charset="0"/>
            </a:endParaRPr>
          </a:p>
          <a:p>
            <a:pPr marL="0" lvl="0" indent="0" algn="r">
              <a:buNone/>
            </a:pPr>
            <a:endParaRPr lang="en-GB" sz="3600" b="1" dirty="0" smtClean="0">
              <a:solidFill>
                <a:srgbClr val="0070C0"/>
              </a:solidFill>
              <a:latin typeface="Calibri" pitchFamily="34" charset="0"/>
            </a:endParaRPr>
          </a:p>
          <a:p>
            <a:pPr marL="0" lvl="0" indent="0" algn="r">
              <a:buNone/>
            </a:pPr>
            <a:endParaRPr lang="en-GB" sz="3600" b="1" dirty="0" smtClean="0">
              <a:solidFill>
                <a:srgbClr val="0070C0"/>
              </a:solidFill>
              <a:latin typeface="Calibri" pitchFamily="34" charset="0"/>
            </a:endParaRPr>
          </a:p>
          <a:p>
            <a:pPr marL="0" lvl="0" indent="0" algn="r">
              <a:buNone/>
            </a:pPr>
            <a:endParaRPr lang="en-GB" sz="3600" b="1" dirty="0" smtClean="0">
              <a:solidFill>
                <a:srgbClr val="0070C0"/>
              </a:solidFill>
              <a:latin typeface="Calibri" pitchFamily="34" charset="0"/>
            </a:endParaRPr>
          </a:p>
          <a:p>
            <a:pPr marL="0" lvl="0" indent="0" algn="r">
              <a:buNone/>
            </a:pPr>
            <a:r>
              <a:rPr lang="en-GB" sz="3600" b="1" dirty="0" smtClean="0">
                <a:solidFill>
                  <a:srgbClr val="0070C0"/>
                </a:solidFill>
                <a:latin typeface="Calibri" pitchFamily="34" charset="0"/>
              </a:rPr>
              <a:t>Individual Assessment</a:t>
            </a:r>
          </a:p>
        </p:txBody>
      </p:sp>
      <p:sp>
        <p:nvSpPr>
          <p:cNvPr id="4" name="Oval 3"/>
          <p:cNvSpPr/>
          <p:nvPr/>
        </p:nvSpPr>
        <p:spPr>
          <a:xfrm>
            <a:off x="3500430" y="2428868"/>
            <a:ext cx="2000264" cy="157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3571868" y="3000372"/>
            <a:ext cx="1857388" cy="461665"/>
          </a:xfrm>
          <a:prstGeom prst="rect">
            <a:avLst/>
          </a:prstGeom>
          <a:noFill/>
        </p:spPr>
        <p:txBody>
          <a:bodyPr wrap="square" rtlCol="0">
            <a:spAutoFit/>
          </a:bodyPr>
          <a:lstStyle/>
          <a:p>
            <a:pPr algn="ctr"/>
            <a:r>
              <a:rPr lang="en-GB" sz="2400" b="1" dirty="0" smtClean="0">
                <a:latin typeface="Calibri" pitchFamily="34" charset="0"/>
              </a:rPr>
              <a:t>Assessment</a:t>
            </a:r>
            <a:endParaRPr lang="en-GB" sz="2400" b="1" dirty="0">
              <a:latin typeface="Calibri" pitchFamily="34" charset="0"/>
            </a:endParaRPr>
          </a:p>
        </p:txBody>
      </p:sp>
      <p:cxnSp>
        <p:nvCxnSpPr>
          <p:cNvPr id="7" name="Straight Arrow Connector 6"/>
          <p:cNvCxnSpPr/>
          <p:nvPr/>
        </p:nvCxnSpPr>
        <p:spPr>
          <a:xfrm rot="5400000" flipH="1" flipV="1">
            <a:off x="4107653" y="2250273"/>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4"/>
          </p:cNvCxnSpPr>
          <p:nvPr/>
        </p:nvCxnSpPr>
        <p:spPr>
          <a:xfrm rot="5400000">
            <a:off x="3861609" y="4433123"/>
            <a:ext cx="1063592" cy="21431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5"/>
          </p:cNvCxnSpPr>
          <p:nvPr/>
        </p:nvCxnSpPr>
        <p:spPr>
          <a:xfrm rot="16200000" flipH="1">
            <a:off x="5671182" y="3313735"/>
            <a:ext cx="437665" cy="1364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714612" y="3643314"/>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357818" y="1857364"/>
            <a:ext cx="1428760"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929190" y="3929066"/>
            <a:ext cx="1071570" cy="107157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1"/>
          </p:cNvCxnSpPr>
          <p:nvPr/>
        </p:nvCxnSpPr>
        <p:spPr>
          <a:xfrm rot="16200000" flipV="1">
            <a:off x="3031166" y="1898001"/>
            <a:ext cx="517081" cy="100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2643174" y="3929066"/>
            <a:ext cx="1357322" cy="114300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43306" y="1071546"/>
            <a:ext cx="1785950" cy="769441"/>
          </a:xfrm>
          <a:prstGeom prst="rect">
            <a:avLst/>
          </a:prstGeom>
          <a:noFill/>
        </p:spPr>
        <p:txBody>
          <a:bodyPr wrap="square" rtlCol="0">
            <a:spAutoFit/>
          </a:bodyPr>
          <a:lstStyle/>
          <a:p>
            <a:pPr algn="ctr"/>
            <a:r>
              <a:rPr lang="en-GB" sz="2200" b="1" dirty="0" smtClean="0">
                <a:latin typeface="Calibri" pitchFamily="34" charset="0"/>
              </a:rPr>
              <a:t>Oral presentation</a:t>
            </a:r>
            <a:endParaRPr lang="en-GB" sz="2200" b="1" dirty="0">
              <a:latin typeface="Calibri" pitchFamily="34" charset="0"/>
            </a:endParaRPr>
          </a:p>
        </p:txBody>
      </p:sp>
      <p:sp>
        <p:nvSpPr>
          <p:cNvPr id="31" name="TextBox 30"/>
          <p:cNvSpPr txBox="1"/>
          <p:nvPr/>
        </p:nvSpPr>
        <p:spPr>
          <a:xfrm>
            <a:off x="6357950" y="1357298"/>
            <a:ext cx="1368152" cy="430887"/>
          </a:xfrm>
          <a:prstGeom prst="rect">
            <a:avLst/>
          </a:prstGeom>
          <a:noFill/>
        </p:spPr>
        <p:txBody>
          <a:bodyPr wrap="square" rtlCol="0">
            <a:spAutoFit/>
          </a:bodyPr>
          <a:lstStyle/>
          <a:p>
            <a:r>
              <a:rPr lang="en-GB" sz="2200" b="1" dirty="0" smtClean="0">
                <a:latin typeface="Calibri" pitchFamily="34" charset="0"/>
              </a:rPr>
              <a:t>Video clip</a:t>
            </a:r>
            <a:endParaRPr lang="en-GB" sz="2200" b="1" dirty="0">
              <a:latin typeface="Calibri" pitchFamily="34" charset="0"/>
            </a:endParaRPr>
          </a:p>
        </p:txBody>
      </p:sp>
      <p:sp>
        <p:nvSpPr>
          <p:cNvPr id="33" name="TextBox 32"/>
          <p:cNvSpPr txBox="1"/>
          <p:nvPr/>
        </p:nvSpPr>
        <p:spPr>
          <a:xfrm>
            <a:off x="2857488" y="5143512"/>
            <a:ext cx="2643206" cy="769441"/>
          </a:xfrm>
          <a:prstGeom prst="rect">
            <a:avLst/>
          </a:prstGeom>
          <a:noFill/>
        </p:spPr>
        <p:txBody>
          <a:bodyPr wrap="square" rtlCol="0">
            <a:spAutoFit/>
          </a:bodyPr>
          <a:lstStyle/>
          <a:p>
            <a:pPr algn="ctr"/>
            <a:r>
              <a:rPr lang="en-GB" sz="2200" b="1" dirty="0" smtClean="0">
                <a:latin typeface="Calibri" pitchFamily="34" charset="0"/>
              </a:rPr>
              <a:t>Reflective report/log/portfolio</a:t>
            </a:r>
            <a:endParaRPr lang="en-GB" sz="2200" b="1" dirty="0">
              <a:latin typeface="Calibri" pitchFamily="34" charset="0"/>
            </a:endParaRPr>
          </a:p>
        </p:txBody>
      </p:sp>
      <p:sp>
        <p:nvSpPr>
          <p:cNvPr id="34" name="TextBox 33"/>
          <p:cNvSpPr txBox="1"/>
          <p:nvPr/>
        </p:nvSpPr>
        <p:spPr>
          <a:xfrm>
            <a:off x="714348" y="1571612"/>
            <a:ext cx="2526630" cy="769441"/>
          </a:xfrm>
          <a:prstGeom prst="rect">
            <a:avLst/>
          </a:prstGeom>
          <a:noFill/>
        </p:spPr>
        <p:txBody>
          <a:bodyPr wrap="square" rtlCol="0">
            <a:spAutoFit/>
          </a:bodyPr>
          <a:lstStyle/>
          <a:p>
            <a:pPr algn="ctr"/>
            <a:r>
              <a:rPr lang="en-GB" sz="2200" b="1" dirty="0" smtClean="0">
                <a:latin typeface="Calibri" pitchFamily="34" charset="0"/>
              </a:rPr>
              <a:t>Student newspaper article</a:t>
            </a:r>
            <a:endParaRPr lang="en-GB" sz="2200" b="1" dirty="0">
              <a:latin typeface="Calibri" pitchFamily="34" charset="0"/>
            </a:endParaRPr>
          </a:p>
        </p:txBody>
      </p:sp>
      <p:sp>
        <p:nvSpPr>
          <p:cNvPr id="37" name="TextBox 36"/>
          <p:cNvSpPr txBox="1"/>
          <p:nvPr/>
        </p:nvSpPr>
        <p:spPr>
          <a:xfrm>
            <a:off x="5572132" y="5000636"/>
            <a:ext cx="2443550" cy="430887"/>
          </a:xfrm>
          <a:prstGeom prst="rect">
            <a:avLst/>
          </a:prstGeom>
          <a:noFill/>
        </p:spPr>
        <p:txBody>
          <a:bodyPr wrap="square" rtlCol="0">
            <a:spAutoFit/>
          </a:bodyPr>
          <a:lstStyle/>
          <a:p>
            <a:r>
              <a:rPr lang="en-GB" sz="2200" b="1" dirty="0" smtClean="0">
                <a:latin typeface="Calibri" pitchFamily="34" charset="0"/>
              </a:rPr>
              <a:t>Peer assessment</a:t>
            </a:r>
            <a:endParaRPr lang="en-GB" sz="2200" b="1" dirty="0">
              <a:latin typeface="Calibri" pitchFamily="34" charset="0"/>
            </a:endParaRPr>
          </a:p>
        </p:txBody>
      </p:sp>
      <p:sp>
        <p:nvSpPr>
          <p:cNvPr id="39" name="TextBox 38"/>
          <p:cNvSpPr txBox="1"/>
          <p:nvPr/>
        </p:nvSpPr>
        <p:spPr>
          <a:xfrm>
            <a:off x="1428728" y="5143512"/>
            <a:ext cx="1489368" cy="430887"/>
          </a:xfrm>
          <a:prstGeom prst="rect">
            <a:avLst/>
          </a:prstGeom>
          <a:noFill/>
        </p:spPr>
        <p:txBody>
          <a:bodyPr wrap="square" rtlCol="0">
            <a:spAutoFit/>
          </a:bodyPr>
          <a:lstStyle/>
          <a:p>
            <a:pPr algn="r"/>
            <a:r>
              <a:rPr lang="en-GB" sz="2200" b="1" dirty="0" smtClean="0">
                <a:latin typeface="Calibri" pitchFamily="34" charset="0"/>
              </a:rPr>
              <a:t>Workbook</a:t>
            </a:r>
            <a:endParaRPr lang="en-GB" sz="2200" b="1" dirty="0">
              <a:latin typeface="Calibri" pitchFamily="34" charset="0"/>
            </a:endParaRPr>
          </a:p>
        </p:txBody>
      </p:sp>
      <p:sp>
        <p:nvSpPr>
          <p:cNvPr id="43" name="TextBox 42"/>
          <p:cNvSpPr txBox="1"/>
          <p:nvPr/>
        </p:nvSpPr>
        <p:spPr>
          <a:xfrm>
            <a:off x="6643702" y="3929066"/>
            <a:ext cx="1800200" cy="769441"/>
          </a:xfrm>
          <a:prstGeom prst="rect">
            <a:avLst/>
          </a:prstGeom>
          <a:noFill/>
        </p:spPr>
        <p:txBody>
          <a:bodyPr wrap="square" rtlCol="0">
            <a:spAutoFit/>
          </a:bodyPr>
          <a:lstStyle/>
          <a:p>
            <a:r>
              <a:rPr lang="en-GB" sz="2200" b="1" dirty="0" smtClean="0">
                <a:latin typeface="Calibri" pitchFamily="34" charset="0"/>
              </a:rPr>
              <a:t>Intervention action plan</a:t>
            </a:r>
            <a:endParaRPr lang="en-GB" sz="2200" b="1" dirty="0">
              <a:latin typeface="Calibri" pitchFamily="34" charset="0"/>
            </a:endParaRPr>
          </a:p>
        </p:txBody>
      </p:sp>
      <p:sp>
        <p:nvSpPr>
          <p:cNvPr id="45" name="TextBox 44"/>
          <p:cNvSpPr txBox="1"/>
          <p:nvPr/>
        </p:nvSpPr>
        <p:spPr>
          <a:xfrm>
            <a:off x="500034" y="3786190"/>
            <a:ext cx="2169665" cy="769441"/>
          </a:xfrm>
          <a:prstGeom prst="rect">
            <a:avLst/>
          </a:prstGeom>
          <a:noFill/>
        </p:spPr>
        <p:txBody>
          <a:bodyPr wrap="square" rtlCol="0">
            <a:spAutoFit/>
          </a:bodyPr>
          <a:lstStyle/>
          <a:p>
            <a:r>
              <a:rPr lang="en-GB" sz="2200" b="1" dirty="0" smtClean="0">
                <a:latin typeface="Calibri" pitchFamily="34" charset="0"/>
              </a:rPr>
              <a:t>Formal/technical report</a:t>
            </a:r>
            <a:endParaRPr lang="en-GB" sz="2200" b="1" dirty="0">
              <a:latin typeface="Calibri" pitchFamily="34" charset="0"/>
            </a:endParaRPr>
          </a:p>
        </p:txBody>
      </p:sp>
      <p:sp>
        <p:nvSpPr>
          <p:cNvPr id="49" name="TextBox 48"/>
          <p:cNvSpPr txBox="1"/>
          <p:nvPr/>
        </p:nvSpPr>
        <p:spPr>
          <a:xfrm>
            <a:off x="500034" y="3000372"/>
            <a:ext cx="2598293" cy="430887"/>
          </a:xfrm>
          <a:prstGeom prst="rect">
            <a:avLst/>
          </a:prstGeom>
          <a:noFill/>
        </p:spPr>
        <p:txBody>
          <a:bodyPr wrap="square" rtlCol="0">
            <a:spAutoFit/>
          </a:bodyPr>
          <a:lstStyle/>
          <a:p>
            <a:r>
              <a:rPr lang="en-GB" sz="2200" b="1" dirty="0" smtClean="0">
                <a:latin typeface="Calibri" pitchFamily="34" charset="0"/>
              </a:rPr>
              <a:t>Information leaflet</a:t>
            </a:r>
            <a:endParaRPr lang="en-GB" sz="2200" b="1" dirty="0">
              <a:latin typeface="Calibri" pitchFamily="34" charset="0"/>
            </a:endParaRPr>
          </a:p>
        </p:txBody>
      </p:sp>
      <p:cxnSp>
        <p:nvCxnSpPr>
          <p:cNvPr id="51" name="Straight Arrow Connector 50"/>
          <p:cNvCxnSpPr>
            <a:stCxn id="4" idx="2"/>
          </p:cNvCxnSpPr>
          <p:nvPr/>
        </p:nvCxnSpPr>
        <p:spPr>
          <a:xfrm rot="10800000" flipV="1">
            <a:off x="2928926" y="3218676"/>
            <a:ext cx="571504" cy="67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29454" y="3071810"/>
            <a:ext cx="1512168" cy="430887"/>
          </a:xfrm>
          <a:prstGeom prst="rect">
            <a:avLst/>
          </a:prstGeom>
          <a:noFill/>
        </p:spPr>
        <p:txBody>
          <a:bodyPr wrap="square" rtlCol="0">
            <a:spAutoFit/>
          </a:bodyPr>
          <a:lstStyle/>
          <a:p>
            <a:r>
              <a:rPr lang="en-GB" sz="2200" b="1" dirty="0" smtClean="0">
                <a:latin typeface="Calibri" pitchFamily="34" charset="0"/>
              </a:rPr>
              <a:t>Poster</a:t>
            </a:r>
            <a:endParaRPr lang="en-GB" sz="2200" b="1" dirty="0">
              <a:latin typeface="Calibri" pitchFamily="34" charset="0"/>
            </a:endParaRPr>
          </a:p>
        </p:txBody>
      </p:sp>
      <p:cxnSp>
        <p:nvCxnSpPr>
          <p:cNvPr id="54" name="Straight Arrow Connector 53"/>
          <p:cNvCxnSpPr>
            <a:stCxn id="4" idx="6"/>
            <a:endCxn id="52" idx="1"/>
          </p:cNvCxnSpPr>
          <p:nvPr/>
        </p:nvCxnSpPr>
        <p:spPr>
          <a:xfrm>
            <a:off x="5500694" y="3218676"/>
            <a:ext cx="1428760" cy="68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257638">
            <a:off x="4514468" y="435413"/>
            <a:ext cx="4048135" cy="954107"/>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What assessments have you used for PBL?</a:t>
            </a:r>
            <a:endParaRPr lang="en-GB" sz="2800" b="1" dirty="0">
              <a:latin typeface="Calibri" pitchFamily="34" charset="0"/>
            </a:endParaRPr>
          </a:p>
        </p:txBody>
      </p:sp>
    </p:spTree>
    <p:extLst>
      <p:ext uri="{BB962C8B-B14F-4D97-AF65-F5344CB8AC3E}">
        <p14:creationId xmlns:p14="http://schemas.microsoft.com/office/powerpoint/2010/main" val="1738301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7467600" cy="631844"/>
          </a:xfrm>
        </p:spPr>
        <p:txBody>
          <a:bodyPr>
            <a:noAutofit/>
          </a:bodyPr>
          <a:lstStyle/>
          <a:p>
            <a:r>
              <a:rPr lang="en-GB" sz="3600" b="1" dirty="0" smtClean="0">
                <a:solidFill>
                  <a:srgbClr val="0070C0"/>
                </a:solidFill>
                <a:latin typeface="Calibri" pitchFamily="34" charset="0"/>
              </a:rPr>
              <a:t>Reflective Practice</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xfrm>
            <a:off x="357158" y="1500174"/>
            <a:ext cx="4286280" cy="4786346"/>
          </a:xfrm>
          <a:solidFill>
            <a:schemeClr val="accent6">
              <a:lumMod val="20000"/>
              <a:lumOff val="80000"/>
            </a:schemeClr>
          </a:solidFill>
          <a:ln w="50800" cmpd="thickThin">
            <a:solidFill>
              <a:schemeClr val="accent6"/>
            </a:solidFill>
          </a:ln>
        </p:spPr>
        <p:txBody>
          <a:bodyPr>
            <a:noAutofit/>
          </a:bodyPr>
          <a:lstStyle/>
          <a:p>
            <a:pPr lvl="0">
              <a:buNone/>
            </a:pPr>
            <a:r>
              <a:rPr lang="en-GB" dirty="0" smtClean="0">
                <a:latin typeface="Calibri" pitchFamily="34" charset="0"/>
              </a:rPr>
              <a:t>All 3 universities have used reflective diaries/reports as part of module assessment.</a:t>
            </a:r>
          </a:p>
          <a:p>
            <a:r>
              <a:rPr lang="en-GB" sz="2000" dirty="0" smtClean="0">
                <a:latin typeface="Calibri" pitchFamily="34" charset="0"/>
              </a:rPr>
              <a:t>How often is this to be assessed?  </a:t>
            </a:r>
            <a:br>
              <a:rPr lang="en-GB" sz="2000" dirty="0" smtClean="0">
                <a:latin typeface="Calibri" pitchFamily="34" charset="0"/>
              </a:rPr>
            </a:br>
            <a:r>
              <a:rPr lang="en-GB" sz="2000" dirty="0" smtClean="0">
                <a:solidFill>
                  <a:srgbClr val="00B050"/>
                </a:solidFill>
                <a:latin typeface="Calibri" pitchFamily="34" charset="0"/>
              </a:rPr>
              <a:t>Weekly/twice a semester/end of semester?</a:t>
            </a:r>
          </a:p>
          <a:p>
            <a:r>
              <a:rPr lang="en-GB" sz="2000" dirty="0" smtClean="0">
                <a:latin typeface="Calibri" pitchFamily="34" charset="0"/>
              </a:rPr>
              <a:t>How much ‘scaffolding’ do we give? </a:t>
            </a:r>
            <a:br>
              <a:rPr lang="en-GB" sz="2000" dirty="0" smtClean="0">
                <a:latin typeface="Calibri" pitchFamily="34" charset="0"/>
              </a:rPr>
            </a:br>
            <a:r>
              <a:rPr lang="en-GB" sz="2000" dirty="0" smtClean="0">
                <a:solidFill>
                  <a:srgbClr val="00B050"/>
                </a:solidFill>
                <a:latin typeface="Calibri" pitchFamily="34" charset="0"/>
              </a:rPr>
              <a:t>None/weekly prompts/detailed questions?</a:t>
            </a:r>
          </a:p>
          <a:p>
            <a:r>
              <a:rPr lang="en-GB" sz="2000" dirty="0" smtClean="0">
                <a:latin typeface="Calibri" pitchFamily="34" charset="0"/>
              </a:rPr>
              <a:t>What do we assess?</a:t>
            </a:r>
            <a:br>
              <a:rPr lang="en-GB" sz="2000" dirty="0" smtClean="0">
                <a:latin typeface="Calibri" pitchFamily="34" charset="0"/>
              </a:rPr>
            </a:br>
            <a:r>
              <a:rPr lang="en-GB" sz="2000" dirty="0" smtClean="0">
                <a:solidFill>
                  <a:srgbClr val="00B050"/>
                </a:solidFill>
                <a:latin typeface="Calibri" pitchFamily="34" charset="0"/>
              </a:rPr>
              <a:t>Group skills/subject knowledge/ capacity to cope with change/ capacity to continue to learn?</a:t>
            </a:r>
          </a:p>
        </p:txBody>
      </p:sp>
      <p:sp>
        <p:nvSpPr>
          <p:cNvPr id="5" name="Content Placeholder 4"/>
          <p:cNvSpPr>
            <a:spLocks noGrp="1"/>
          </p:cNvSpPr>
          <p:nvPr>
            <p:ph sz="quarter" idx="2"/>
          </p:nvPr>
        </p:nvSpPr>
        <p:spPr>
          <a:xfrm>
            <a:off x="4929190" y="2714620"/>
            <a:ext cx="3786214" cy="3571900"/>
          </a:xfrm>
          <a:solidFill>
            <a:schemeClr val="accent6">
              <a:lumMod val="20000"/>
              <a:lumOff val="80000"/>
            </a:schemeClr>
          </a:solidFill>
          <a:ln w="50800" cmpd="thickThin">
            <a:solidFill>
              <a:schemeClr val="accent6"/>
            </a:solidFill>
          </a:ln>
        </p:spPr>
        <p:txBody>
          <a:bodyPr>
            <a:normAutofit fontScale="62500" lnSpcReduction="20000"/>
          </a:bodyPr>
          <a:lstStyle/>
          <a:p>
            <a:pPr marL="0" indent="0">
              <a:buNone/>
            </a:pPr>
            <a:r>
              <a:rPr lang="en-GB" sz="3200" dirty="0" smtClean="0">
                <a:latin typeface="Calibri" pitchFamily="34" charset="0"/>
              </a:rPr>
              <a:t>In Manchester, the 5 reflective log assessment criteria are:</a:t>
            </a:r>
          </a:p>
          <a:p>
            <a:pPr marL="514350" indent="-514350">
              <a:buSzPct val="120000"/>
              <a:buFont typeface="+mj-lt"/>
              <a:buAutoNum type="arabicPeriod"/>
            </a:pPr>
            <a:r>
              <a:rPr lang="en-GB" dirty="0" smtClean="0">
                <a:latin typeface="Calibri" pitchFamily="34" charset="0"/>
              </a:rPr>
              <a:t>Completeness and presentation of report and quality of reflective practice</a:t>
            </a:r>
          </a:p>
          <a:p>
            <a:pPr marL="514350" indent="-514350">
              <a:buSzPct val="120000"/>
              <a:buFont typeface="+mj-lt"/>
              <a:buAutoNum type="arabicPeriod"/>
            </a:pPr>
            <a:r>
              <a:rPr lang="en-GB" dirty="0" smtClean="0">
                <a:latin typeface="Calibri" pitchFamily="34" charset="0"/>
              </a:rPr>
              <a:t>Demonstrating comprehension of underlying learning points </a:t>
            </a:r>
          </a:p>
          <a:p>
            <a:pPr marL="514350" indent="-514350">
              <a:buSzPct val="120000"/>
              <a:buFont typeface="+mj-lt"/>
              <a:buAutoNum type="arabicPeriod"/>
            </a:pPr>
            <a:r>
              <a:rPr lang="en-GB" dirty="0" smtClean="0">
                <a:latin typeface="Calibri" pitchFamily="34" charset="0"/>
              </a:rPr>
              <a:t>Demonstrating</a:t>
            </a:r>
            <a:r>
              <a:rPr lang="en-GB" i="1" dirty="0" smtClean="0">
                <a:latin typeface="Calibri" pitchFamily="34" charset="0"/>
              </a:rPr>
              <a:t> </a:t>
            </a:r>
            <a:r>
              <a:rPr lang="en-GB" dirty="0" smtClean="0">
                <a:latin typeface="Calibri" pitchFamily="34" charset="0"/>
              </a:rPr>
              <a:t>development of self-directed learning skills</a:t>
            </a:r>
            <a:r>
              <a:rPr lang="en-GB" i="1" dirty="0" smtClean="0">
                <a:latin typeface="Calibri" pitchFamily="34" charset="0"/>
              </a:rPr>
              <a:t> (analysing problems, researching literature, evaluating sources, critical appraisal of information, accurate referencing) </a:t>
            </a:r>
            <a:endParaRPr lang="en-GB" dirty="0" smtClean="0">
              <a:latin typeface="Calibri" pitchFamily="34" charset="0"/>
            </a:endParaRPr>
          </a:p>
          <a:p>
            <a:pPr marL="514350" indent="-514350">
              <a:buSzPct val="120000"/>
              <a:buFont typeface="+mj-lt"/>
              <a:buAutoNum type="arabicPeriod"/>
            </a:pPr>
            <a:r>
              <a:rPr lang="en-GB" dirty="0" smtClean="0">
                <a:latin typeface="Calibri" pitchFamily="34" charset="0"/>
              </a:rPr>
              <a:t>Awareness of and contribution to development of the team dynamics </a:t>
            </a:r>
          </a:p>
          <a:p>
            <a:pPr marL="514350" indent="-514350">
              <a:buSzPct val="120000"/>
              <a:buFont typeface="+mj-lt"/>
              <a:buAutoNum type="arabicPeriod"/>
            </a:pPr>
            <a:r>
              <a:rPr lang="en-GB" dirty="0" smtClean="0">
                <a:latin typeface="Calibri" pitchFamily="34" charset="0"/>
              </a:rPr>
              <a:t>Awareness and development of effective team processes</a:t>
            </a:r>
            <a:endParaRPr lang="en-GB" dirty="0" smtClean="0">
              <a:solidFill>
                <a:srgbClr val="00B050"/>
              </a:solidFill>
              <a:latin typeface="Calibri" pitchFamily="34" charset="0"/>
            </a:endParaRPr>
          </a:p>
        </p:txBody>
      </p:sp>
      <p:pic>
        <p:nvPicPr>
          <p:cNvPr id="3075" name="Picture 3" descr="C:\Users\Sophie-pops\Desktop\reflection.jpg"/>
          <p:cNvPicPr>
            <a:picLocks noChangeAspect="1" noChangeArrowheads="1"/>
          </p:cNvPicPr>
          <p:nvPr/>
        </p:nvPicPr>
        <p:blipFill>
          <a:blip r:embed="rId3" cstate="print"/>
          <a:srcRect/>
          <a:stretch>
            <a:fillRect/>
          </a:stretch>
        </p:blipFill>
        <p:spPr bwMode="auto">
          <a:xfrm>
            <a:off x="5715008" y="214290"/>
            <a:ext cx="2762280" cy="2209823"/>
          </a:xfrm>
          <a:prstGeom prst="rect">
            <a:avLst/>
          </a:prstGeom>
          <a:noFill/>
          <a:ln w="25400">
            <a:solidFill>
              <a:schemeClr val="accent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linds(horizontal)">
                                      <p:cBhvr>
                                        <p:cTn id="30" dur="500"/>
                                        <p:tgtEl>
                                          <p:spTgt spid="5">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blinds(horizontal)">
                                      <p:cBhvr>
                                        <p:cTn id="33" dur="500"/>
                                        <p:tgtEl>
                                          <p:spTgt spid="5">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linds(horizontal)">
                                      <p:cBhvr>
                                        <p:cTn id="36" dur="500"/>
                                        <p:tgtEl>
                                          <p:spTgt spid="5">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linds(horizontal)">
                                      <p:cBhvr>
                                        <p:cTn id="39" dur="500"/>
                                        <p:tgtEl>
                                          <p:spTgt spid="5">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blinds(horizontal)">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a:bodyPr>
          <a:lstStyle/>
          <a:p>
            <a:r>
              <a:rPr lang="en-GB" sz="3600" b="1" smtClean="0">
                <a:solidFill>
                  <a:srgbClr val="0070C0"/>
                </a:solidFill>
                <a:latin typeface="Calibri" pitchFamily="34" charset="0"/>
              </a:rPr>
              <a:t>Peer </a:t>
            </a:r>
            <a:r>
              <a:rPr lang="en-GB" sz="3600" b="1" dirty="0" smtClean="0">
                <a:solidFill>
                  <a:srgbClr val="0070C0"/>
                </a:solidFill>
                <a:latin typeface="Calibri" pitchFamily="34" charset="0"/>
              </a:rPr>
              <a:t>Assessment</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xfrm>
            <a:off x="457200" y="1285860"/>
            <a:ext cx="7543824" cy="5000660"/>
          </a:xfrm>
          <a:blipFill dpi="0" rotWithShape="1">
            <a:blip r:embed="rId3" cstate="print">
              <a:alphaModFix amt="50000"/>
            </a:blip>
            <a:srcRect/>
            <a:stretch>
              <a:fillRect/>
            </a:stretch>
          </a:blipFill>
          <a:ln w="50800" cmpd="thickThin">
            <a:solidFill>
              <a:srgbClr val="00B050"/>
            </a:solidFill>
          </a:ln>
        </p:spPr>
        <p:txBody>
          <a:bodyPr>
            <a:normAutofit/>
          </a:bodyPr>
          <a:lstStyle/>
          <a:p>
            <a:r>
              <a:rPr lang="en-GB" sz="2200" dirty="0" smtClean="0">
                <a:latin typeface="Calibri" pitchFamily="34" charset="0"/>
              </a:rPr>
              <a:t>Peer assessment is the assessment of student work by other students.</a:t>
            </a:r>
          </a:p>
          <a:p>
            <a:r>
              <a:rPr lang="en-GB" sz="2200" dirty="0" smtClean="0">
                <a:latin typeface="Calibri" pitchFamily="34" charset="0"/>
              </a:rPr>
              <a:t>Benefits?</a:t>
            </a:r>
          </a:p>
          <a:p>
            <a:pPr lvl="1"/>
            <a:r>
              <a:rPr lang="en-GB" sz="1900" b="1" dirty="0" smtClean="0">
                <a:solidFill>
                  <a:srgbClr val="002060"/>
                </a:solidFill>
                <a:latin typeface="Calibri" pitchFamily="34" charset="0"/>
              </a:rPr>
              <a:t>Helps students learn to evaluate their own learning</a:t>
            </a:r>
          </a:p>
          <a:p>
            <a:pPr lvl="1"/>
            <a:r>
              <a:rPr lang="en-GB" sz="1900" b="1" dirty="0" smtClean="0">
                <a:solidFill>
                  <a:srgbClr val="002060"/>
                </a:solidFill>
                <a:latin typeface="Calibri" pitchFamily="34" charset="0"/>
              </a:rPr>
              <a:t>Encourages students to engage with assessment criteria</a:t>
            </a:r>
          </a:p>
          <a:p>
            <a:pPr lvl="1"/>
            <a:r>
              <a:rPr lang="en-GB" sz="1900" b="1" dirty="0" smtClean="0">
                <a:solidFill>
                  <a:srgbClr val="002060"/>
                </a:solidFill>
                <a:latin typeface="Calibri" pitchFamily="34" charset="0"/>
              </a:rPr>
              <a:t>Gives students a sense of ownership of the assessment process</a:t>
            </a:r>
          </a:p>
          <a:p>
            <a:pPr lvl="1"/>
            <a:r>
              <a:rPr lang="en-GB" sz="1900" b="1" dirty="0" smtClean="0">
                <a:solidFill>
                  <a:srgbClr val="002060"/>
                </a:solidFill>
                <a:latin typeface="Calibri" pitchFamily="34" charset="0"/>
              </a:rPr>
              <a:t>Encourages students to be more involved in group work and take more responsibility for their learning</a:t>
            </a:r>
          </a:p>
          <a:p>
            <a:pPr lvl="1"/>
            <a:r>
              <a:rPr lang="en-GB" sz="1900" b="1" dirty="0" smtClean="0">
                <a:solidFill>
                  <a:srgbClr val="002060"/>
                </a:solidFill>
                <a:latin typeface="Calibri" pitchFamily="34" charset="0"/>
              </a:rPr>
              <a:t>Differentiates student marks</a:t>
            </a:r>
          </a:p>
          <a:p>
            <a:r>
              <a:rPr lang="en-GB" sz="2200" dirty="0" smtClean="0">
                <a:latin typeface="Calibri" pitchFamily="34" charset="0"/>
              </a:rPr>
              <a:t>Draw-backs?</a:t>
            </a:r>
          </a:p>
          <a:p>
            <a:r>
              <a:rPr lang="en-GB" sz="2200" dirty="0" smtClean="0">
                <a:latin typeface="Calibri" pitchFamily="34" charset="0"/>
              </a:rPr>
              <a:t>Software – WebPA, make your own system?</a:t>
            </a:r>
          </a:p>
          <a:p>
            <a:r>
              <a:rPr lang="en-GB" sz="2200" dirty="0" smtClean="0">
                <a:latin typeface="Calibri" pitchFamily="34" charset="0"/>
              </a:rPr>
              <a:t>What to assess and how to assess it?</a:t>
            </a:r>
          </a:p>
          <a:p>
            <a:r>
              <a:rPr lang="en-GB" sz="2200" dirty="0" smtClean="0">
                <a:latin typeface="Calibri" pitchFamily="34" charset="0"/>
              </a:rPr>
              <a:t>How does peer assessment relate to the learning outcomes?</a:t>
            </a:r>
            <a:endParaRPr lang="en-GB" sz="2200" dirty="0">
              <a:latin typeface="Calibri" pitchFamily="34" charset="0"/>
            </a:endParaRPr>
          </a:p>
        </p:txBody>
      </p:sp>
      <p:sp>
        <p:nvSpPr>
          <p:cNvPr id="6" name="TextBox 5"/>
          <p:cNvSpPr txBox="1"/>
          <p:nvPr/>
        </p:nvSpPr>
        <p:spPr>
          <a:xfrm rot="257638">
            <a:off x="4117426" y="381959"/>
            <a:ext cx="4530673" cy="1384995"/>
          </a:xfrm>
          <a:prstGeom prst="rect">
            <a:avLst/>
          </a:prstGeom>
          <a:solidFill>
            <a:srgbClr val="FFFF00">
              <a:alpha val="80000"/>
            </a:srgbClr>
          </a:solidFill>
          <a:ln w="25400">
            <a:solidFill>
              <a:srgbClr val="FFC000"/>
            </a:solidFill>
          </a:ln>
        </p:spPr>
        <p:txBody>
          <a:bodyPr wrap="square" rtlCol="0">
            <a:spAutoFit/>
          </a:bodyPr>
          <a:lstStyle/>
          <a:p>
            <a:r>
              <a:rPr lang="en-GB" sz="2800" b="1" dirty="0" smtClean="0">
                <a:latin typeface="Calibri" pitchFamily="34" charset="0"/>
              </a:rPr>
              <a:t>What is your experience of reflective practice and peer assessment?</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7681914" cy="703282"/>
          </a:xfrm>
        </p:spPr>
        <p:txBody>
          <a:bodyPr>
            <a:normAutofit/>
          </a:bodyPr>
          <a:lstStyle/>
          <a:p>
            <a:r>
              <a:rPr lang="en-GB" sz="4000" b="1" dirty="0" smtClean="0">
                <a:solidFill>
                  <a:srgbClr val="0070C0"/>
                </a:solidFill>
                <a:latin typeface="Calibri" pitchFamily="34" charset="0"/>
              </a:rPr>
              <a:t>Outline Of Session...</a:t>
            </a:r>
            <a:endParaRPr lang="en-GB" sz="4000" b="1" dirty="0">
              <a:solidFill>
                <a:srgbClr val="0070C0"/>
              </a:solidFill>
              <a:latin typeface="Calibri" pitchFamily="34" charset="0"/>
            </a:endParaRPr>
          </a:p>
        </p:txBody>
      </p:sp>
      <p:sp>
        <p:nvSpPr>
          <p:cNvPr id="3" name="Content Placeholder 2"/>
          <p:cNvSpPr>
            <a:spLocks noGrp="1"/>
          </p:cNvSpPr>
          <p:nvPr>
            <p:ph sz="quarter" idx="1"/>
          </p:nvPr>
        </p:nvSpPr>
        <p:spPr>
          <a:xfrm>
            <a:off x="214282" y="1214422"/>
            <a:ext cx="6000792" cy="5000660"/>
          </a:xfrm>
          <a:blipFill dpi="0" rotWithShape="1">
            <a:blip r:embed="rId3" cstate="print"/>
            <a:srcRect/>
            <a:tile tx="0" ty="0" sx="100000" sy="100000" flip="none" algn="tl"/>
          </a:blipFill>
          <a:ln w="50800" cmpd="thickThin">
            <a:solidFill>
              <a:srgbClr val="00B050"/>
            </a:solidFill>
          </a:ln>
        </p:spPr>
        <p:txBody>
          <a:bodyPr>
            <a:normAutofit/>
          </a:bodyPr>
          <a:lstStyle/>
          <a:p>
            <a:pPr marL="457200" indent="-457200">
              <a:buClrTx/>
              <a:buSzPct val="100000"/>
              <a:buFont typeface="+mj-lt"/>
              <a:buAutoNum type="arabicPeriod"/>
            </a:pPr>
            <a:r>
              <a:rPr lang="en-GB" dirty="0" smtClean="0">
                <a:latin typeface="Calibri" pitchFamily="34" charset="0"/>
              </a:rPr>
              <a:t>Using ICT and Social Media in Hybrid PBL</a:t>
            </a:r>
          </a:p>
          <a:p>
            <a:pPr marL="457200" indent="-457200">
              <a:buClrTx/>
              <a:buSzPct val="100000"/>
              <a:buFont typeface="+mj-lt"/>
              <a:buAutoNum type="arabicPeriod"/>
            </a:pPr>
            <a:r>
              <a:rPr lang="en-GB" dirty="0" smtClean="0">
                <a:latin typeface="Calibri" pitchFamily="34" charset="0"/>
              </a:rPr>
              <a:t>Supporting the Process: Exercises to Help Group Dynamics</a:t>
            </a:r>
          </a:p>
          <a:p>
            <a:pPr marL="457200" indent="-457200">
              <a:buClrTx/>
              <a:buSzPct val="100000"/>
              <a:buFont typeface="+mj-lt"/>
              <a:buAutoNum type="arabicPeriod"/>
            </a:pPr>
            <a:r>
              <a:rPr lang="en-GB" dirty="0" smtClean="0">
                <a:latin typeface="Calibri" pitchFamily="34" charset="0"/>
              </a:rPr>
              <a:t>PBL Assessment and Peer Assessment</a:t>
            </a:r>
          </a:p>
          <a:p>
            <a:pPr marL="457200" indent="-457200">
              <a:buClrTx/>
              <a:buSzPct val="100000"/>
              <a:buFont typeface="+mj-lt"/>
              <a:buAutoNum type="arabicPeriod"/>
            </a:pPr>
            <a:r>
              <a:rPr lang="en-GB" dirty="0" smtClean="0">
                <a:latin typeface="Calibri" pitchFamily="34" charset="0"/>
              </a:rPr>
              <a:t>Coping with Diversity</a:t>
            </a:r>
          </a:p>
          <a:p>
            <a:pPr marL="457200" indent="-457200">
              <a:buClrTx/>
              <a:buSzPct val="100000"/>
              <a:buNone/>
            </a:pPr>
            <a:endParaRPr lang="en-GB" dirty="0" smtClean="0">
              <a:latin typeface="Calibri" pitchFamily="34" charset="0"/>
            </a:endParaRPr>
          </a:p>
          <a:p>
            <a:pPr marL="457200" indent="-457200" algn="ctr">
              <a:buClrTx/>
              <a:buNone/>
            </a:pPr>
            <a:r>
              <a:rPr lang="en-GB" sz="2800" dirty="0" smtClean="0">
                <a:solidFill>
                  <a:srgbClr val="00B050"/>
                </a:solidFill>
                <a:latin typeface="Calibri" pitchFamily="34" charset="0"/>
              </a:rPr>
              <a:t>Interactive session, our experience and findings, your experience, thoughts and questions...</a:t>
            </a:r>
            <a:endParaRPr lang="en-GB" sz="2800" dirty="0">
              <a:solidFill>
                <a:srgbClr val="00B050"/>
              </a:solidFill>
              <a:latin typeface="Calibri" pitchFamily="34" charset="0"/>
            </a:endParaRPr>
          </a:p>
        </p:txBody>
      </p:sp>
      <p:pic>
        <p:nvPicPr>
          <p:cNvPr id="4" name="Picture 11" descr="C:\Users\Sophie-pops\Documents\Green Images\Fotolia_19583662_XS.jpg"/>
          <p:cNvPicPr>
            <a:picLocks noChangeAspect="1" noChangeArrowheads="1"/>
          </p:cNvPicPr>
          <p:nvPr/>
        </p:nvPicPr>
        <p:blipFill>
          <a:blip r:embed="rId4" cstate="print"/>
          <a:srcRect/>
          <a:stretch>
            <a:fillRect/>
          </a:stretch>
        </p:blipFill>
        <p:spPr bwMode="auto">
          <a:xfrm rot="16200000">
            <a:off x="5926366" y="1646006"/>
            <a:ext cx="3143271" cy="1994351"/>
          </a:xfrm>
          <a:prstGeom prst="rect">
            <a:avLst/>
          </a:prstGeom>
          <a:noFill/>
        </p:spPr>
      </p:pic>
      <p:pic>
        <p:nvPicPr>
          <p:cNvPr id="5" name="Picture 12" descr="C:\Users\Sophie-pops\Documents\Green Images\Fotolia_21470324_XS.jpg"/>
          <p:cNvPicPr>
            <a:picLocks noChangeAspect="1" noChangeArrowheads="1"/>
          </p:cNvPicPr>
          <p:nvPr/>
        </p:nvPicPr>
        <p:blipFill>
          <a:blip r:embed="rId5" cstate="print"/>
          <a:srcRect/>
          <a:stretch>
            <a:fillRect/>
          </a:stretch>
        </p:blipFill>
        <p:spPr bwMode="auto">
          <a:xfrm>
            <a:off x="6143636" y="4376180"/>
            <a:ext cx="2643206" cy="2239034"/>
          </a:xfrm>
          <a:prstGeom prst="rect">
            <a:avLst/>
          </a:prstGeom>
          <a:noFill/>
          <a:ln w="2540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329642" cy="846158"/>
          </a:xfrm>
        </p:spPr>
        <p:txBody>
          <a:bodyPr>
            <a:normAutofit/>
          </a:bodyPr>
          <a:lstStyle/>
          <a:p>
            <a:r>
              <a:rPr lang="en-GB" sz="3600" b="1" dirty="0" smtClean="0">
                <a:solidFill>
                  <a:srgbClr val="0070C0"/>
                </a:solidFill>
                <a:latin typeface="Calibri" pitchFamily="34" charset="0"/>
              </a:rPr>
              <a:t>Example Peer Assessment Criteria</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xfrm>
            <a:off x="457200" y="1428736"/>
            <a:ext cx="7467600" cy="5045216"/>
          </a:xfrm>
          <a:solidFill>
            <a:schemeClr val="accent1">
              <a:lumMod val="20000"/>
              <a:lumOff val="80000"/>
            </a:schemeClr>
          </a:solidFill>
          <a:ln w="50800" cmpd="thickThin">
            <a:solidFill>
              <a:srgbClr val="00B050"/>
            </a:solidFill>
          </a:ln>
        </p:spPr>
        <p:txBody>
          <a:bodyPr>
            <a:normAutofit fontScale="92500"/>
          </a:bodyPr>
          <a:lstStyle/>
          <a:p>
            <a:pPr lvl="0">
              <a:lnSpc>
                <a:spcPct val="120000"/>
              </a:lnSpc>
            </a:pPr>
            <a:r>
              <a:rPr lang="en-GB" dirty="0" smtClean="0">
                <a:latin typeface="Calibri" pitchFamily="34" charset="0"/>
              </a:rPr>
              <a:t>Attended regularly and on time</a:t>
            </a:r>
          </a:p>
          <a:p>
            <a:pPr lvl="0"/>
            <a:r>
              <a:rPr lang="en-GB" dirty="0" smtClean="0">
                <a:latin typeface="Calibri" pitchFamily="34" charset="0"/>
              </a:rPr>
              <a:t>Contributed actively to group discussions</a:t>
            </a:r>
          </a:p>
          <a:p>
            <a:pPr lvl="0"/>
            <a:r>
              <a:rPr lang="en-GB" dirty="0" smtClean="0">
                <a:latin typeface="Calibri" pitchFamily="34" charset="0"/>
              </a:rPr>
              <a:t>Gathered appropriate ideas and information</a:t>
            </a:r>
          </a:p>
          <a:p>
            <a:pPr lvl="0"/>
            <a:r>
              <a:rPr lang="en-GB" dirty="0" smtClean="0">
                <a:latin typeface="Calibri" pitchFamily="34" charset="0"/>
              </a:rPr>
              <a:t>Helped to shape ideas and analyse information to develop an appropriate solution </a:t>
            </a:r>
          </a:p>
          <a:p>
            <a:pPr lvl="0"/>
            <a:r>
              <a:rPr lang="en-GB" dirty="0" smtClean="0">
                <a:latin typeface="Calibri" pitchFamily="34" charset="0"/>
              </a:rPr>
              <a:t>Helped the group to reach decisions by summarising ideas and information</a:t>
            </a:r>
          </a:p>
          <a:p>
            <a:pPr lvl="0"/>
            <a:r>
              <a:rPr lang="en-GB" dirty="0" smtClean="0">
                <a:latin typeface="Calibri" pitchFamily="34" charset="0"/>
              </a:rPr>
              <a:t>Contributed to the structure and design of coursework</a:t>
            </a:r>
          </a:p>
          <a:p>
            <a:pPr lvl="0"/>
            <a:r>
              <a:rPr lang="en-GB" dirty="0" smtClean="0">
                <a:latin typeface="Calibri" pitchFamily="34" charset="0"/>
              </a:rPr>
              <a:t>Contributed to the writing of coursework</a:t>
            </a:r>
          </a:p>
          <a:p>
            <a:pPr lvl="0"/>
            <a:r>
              <a:rPr lang="en-GB" dirty="0" smtClean="0">
                <a:latin typeface="Calibri" pitchFamily="34" charset="0"/>
              </a:rPr>
              <a:t>Helped to keep the group focussed on the task </a:t>
            </a:r>
          </a:p>
          <a:p>
            <a:pPr lvl="0"/>
            <a:r>
              <a:rPr lang="en-GB" dirty="0" smtClean="0">
                <a:latin typeface="Calibri" pitchFamily="34" charset="0"/>
              </a:rPr>
              <a:t>Made sure the views of everyone were included</a:t>
            </a:r>
          </a:p>
          <a:p>
            <a:pPr lvl="0"/>
            <a:r>
              <a:rPr lang="en-GB" dirty="0" smtClean="0">
                <a:latin typeface="Calibri" pitchFamily="34" charset="0"/>
              </a:rPr>
              <a:t>Helped to identify and resolve potential conflicts in the group</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539038" cy="703282"/>
          </a:xfrm>
        </p:spPr>
        <p:txBody>
          <a:bodyPr>
            <a:normAutofit/>
          </a:bodyPr>
          <a:lstStyle/>
          <a:p>
            <a:r>
              <a:rPr lang="en-GB" sz="3600" b="1" dirty="0">
                <a:solidFill>
                  <a:srgbClr val="002060"/>
                </a:solidFill>
                <a:latin typeface="Calibri" pitchFamily="34" charset="0"/>
              </a:rPr>
              <a:t>4</a:t>
            </a:r>
            <a:r>
              <a:rPr lang="en-GB" sz="3600" b="1" dirty="0" smtClean="0">
                <a:solidFill>
                  <a:srgbClr val="002060"/>
                </a:solidFill>
                <a:latin typeface="Calibri" pitchFamily="34" charset="0"/>
              </a:rPr>
              <a:t>) Coping With Diversity</a:t>
            </a:r>
            <a:endParaRPr lang="en-GB" sz="3600" b="1" dirty="0">
              <a:solidFill>
                <a:srgbClr val="002060"/>
              </a:solidFill>
              <a:latin typeface="Calibri" pitchFamily="34" charset="0"/>
            </a:endParaRPr>
          </a:p>
        </p:txBody>
      </p:sp>
      <p:sp>
        <p:nvSpPr>
          <p:cNvPr id="3" name="Content Placeholder 2"/>
          <p:cNvSpPr>
            <a:spLocks noGrp="1"/>
          </p:cNvSpPr>
          <p:nvPr>
            <p:ph sz="quarter" idx="1"/>
          </p:nvPr>
        </p:nvSpPr>
        <p:spPr>
          <a:xfrm>
            <a:off x="457200" y="1357298"/>
            <a:ext cx="7467600" cy="5000660"/>
          </a:xfrm>
          <a:blipFill>
            <a:blip r:embed="rId3" cstate="print"/>
            <a:tile tx="0" ty="0" sx="100000" sy="100000" flip="none" algn="tl"/>
          </a:blipFill>
          <a:ln w="50800" cmpd="thickThin">
            <a:solidFill>
              <a:srgbClr val="002060"/>
            </a:solidFill>
          </a:ln>
        </p:spPr>
        <p:txBody>
          <a:bodyPr/>
          <a:lstStyle/>
          <a:p>
            <a:pPr marL="0" indent="0">
              <a:buNone/>
            </a:pPr>
            <a:r>
              <a:rPr lang="en-GB" b="1" dirty="0" smtClean="0">
                <a:solidFill>
                  <a:srgbClr val="00B050"/>
                </a:solidFill>
                <a:latin typeface="Calibri" pitchFamily="34" charset="0"/>
              </a:rPr>
              <a:t>What are the differences within the group?</a:t>
            </a:r>
          </a:p>
          <a:p>
            <a:r>
              <a:rPr lang="en-GB" b="1" dirty="0" smtClean="0">
                <a:latin typeface="Calibri" pitchFamily="34" charset="0"/>
              </a:rPr>
              <a:t>Diverse cultures </a:t>
            </a:r>
          </a:p>
          <a:p>
            <a:r>
              <a:rPr lang="en-GB" b="1" dirty="0" smtClean="0">
                <a:latin typeface="Calibri" pitchFamily="34" charset="0"/>
              </a:rPr>
              <a:t>Diverse disciplines</a:t>
            </a:r>
          </a:p>
          <a:p>
            <a:r>
              <a:rPr lang="en-GB" b="1" dirty="0" smtClean="0">
                <a:latin typeface="Calibri" pitchFamily="34" charset="0"/>
              </a:rPr>
              <a:t>Differences in learning style</a:t>
            </a:r>
          </a:p>
          <a:p>
            <a:r>
              <a:rPr lang="en-GB" b="1" dirty="0" smtClean="0">
                <a:latin typeface="Calibri" pitchFamily="34" charset="0"/>
              </a:rPr>
              <a:t>Differences in language skill</a:t>
            </a:r>
          </a:p>
          <a:p>
            <a:r>
              <a:rPr lang="en-GB" b="1" dirty="0" smtClean="0">
                <a:latin typeface="Calibri" pitchFamily="34" charset="0"/>
              </a:rPr>
              <a:t>Differences in expectations of group work</a:t>
            </a:r>
          </a:p>
          <a:p>
            <a:pPr>
              <a:buNone/>
            </a:pPr>
            <a:endParaRPr lang="en-GB" b="1" dirty="0" smtClean="0">
              <a:latin typeface="Calibri" pitchFamily="34" charset="0"/>
            </a:endParaRPr>
          </a:p>
          <a:p>
            <a:pPr marL="0" indent="0">
              <a:buNone/>
            </a:pPr>
            <a:r>
              <a:rPr lang="en-GB" b="1" dirty="0" smtClean="0">
                <a:solidFill>
                  <a:srgbClr val="00B050"/>
                </a:solidFill>
                <a:latin typeface="Calibri" pitchFamily="34" charset="0"/>
              </a:rPr>
              <a:t>What are the differences in approach with PBL?</a:t>
            </a:r>
          </a:p>
          <a:p>
            <a:r>
              <a:rPr lang="en-GB" b="1" dirty="0" smtClean="0">
                <a:latin typeface="Calibri" pitchFamily="34" charset="0"/>
              </a:rPr>
              <a:t>Differences in approach to learning</a:t>
            </a:r>
          </a:p>
          <a:p>
            <a:r>
              <a:rPr lang="en-GB" b="1" dirty="0" smtClean="0">
                <a:latin typeface="Calibri" pitchFamily="34" charset="0"/>
              </a:rPr>
              <a:t>Differences in assessment</a:t>
            </a:r>
          </a:p>
          <a:p>
            <a:r>
              <a:rPr lang="en-GB" b="1" dirty="0" smtClean="0">
                <a:latin typeface="Calibri" pitchFamily="34" charset="0"/>
              </a:rPr>
              <a:t>Dealing with expectations of ‘being taught’</a:t>
            </a:r>
            <a:endParaRPr lang="en-GB" dirty="0" smtClean="0">
              <a:latin typeface="Calibri" pitchFamily="34" charset="0"/>
            </a:endParaRPr>
          </a:p>
        </p:txBody>
      </p:sp>
      <p:pic>
        <p:nvPicPr>
          <p:cNvPr id="1027" name="Picture 3" descr="C:\Users\Sophie-pops\Documents\Green Images\Fotolia_9768197_XS.jpg"/>
          <p:cNvPicPr>
            <a:picLocks noChangeAspect="1" noChangeArrowheads="1"/>
          </p:cNvPicPr>
          <p:nvPr/>
        </p:nvPicPr>
        <p:blipFill>
          <a:blip r:embed="rId4" cstate="print"/>
          <a:srcRect/>
          <a:stretch>
            <a:fillRect/>
          </a:stretch>
        </p:blipFill>
        <p:spPr bwMode="auto">
          <a:xfrm>
            <a:off x="6429388" y="1071546"/>
            <a:ext cx="2137174"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8358246" cy="560406"/>
          </a:xfrm>
        </p:spPr>
        <p:txBody>
          <a:bodyPr>
            <a:noAutofit/>
          </a:bodyPr>
          <a:lstStyle/>
          <a:p>
            <a:r>
              <a:rPr lang="en-GB" sz="2400" b="1" dirty="0" smtClean="0">
                <a:solidFill>
                  <a:srgbClr val="002060"/>
                </a:solidFill>
                <a:latin typeface="Calibri" pitchFamily="34" charset="0"/>
              </a:rPr>
              <a:t>Key Stats From Project – 2012 Modules – Keele, Manchester And Staffordshire Averages</a:t>
            </a:r>
            <a:endParaRPr lang="en-GB" sz="2400" b="1" dirty="0">
              <a:solidFill>
                <a:srgbClr val="002060"/>
              </a:solidFill>
              <a:latin typeface="Calibri" pitchFamily="34" charset="0"/>
            </a:endParaRPr>
          </a:p>
        </p:txBody>
      </p:sp>
      <p:sp>
        <p:nvSpPr>
          <p:cNvPr id="3" name="Content Placeholder 2"/>
          <p:cNvSpPr>
            <a:spLocks noGrp="1"/>
          </p:cNvSpPr>
          <p:nvPr>
            <p:ph sz="quarter" idx="1"/>
          </p:nvPr>
        </p:nvSpPr>
        <p:spPr>
          <a:xfrm>
            <a:off x="357158" y="1000084"/>
            <a:ext cx="7686700" cy="5715064"/>
          </a:xfrm>
          <a:solidFill>
            <a:schemeClr val="accent2">
              <a:lumMod val="20000"/>
              <a:lumOff val="80000"/>
            </a:schemeClr>
          </a:solidFill>
          <a:ln w="50800" cmpd="thickThin">
            <a:solidFill>
              <a:schemeClr val="accent2"/>
            </a:solidFill>
          </a:ln>
        </p:spPr>
        <p:txBody>
          <a:bodyPr>
            <a:normAutofit fontScale="92500" lnSpcReduction="10000"/>
          </a:bodyPr>
          <a:lstStyle/>
          <a:p>
            <a:r>
              <a:rPr lang="en-GB" b="1" dirty="0" smtClean="0">
                <a:latin typeface="Calibri" pitchFamily="34" charset="0"/>
              </a:rPr>
              <a:t>Skills</a:t>
            </a:r>
            <a:r>
              <a:rPr lang="en-GB" sz="2100" dirty="0" smtClean="0">
                <a:latin typeface="Calibri" pitchFamily="34" charset="0"/>
              </a:rPr>
              <a:t> - % of students that said skills had ‘improved’ or ‘improved greatly’</a:t>
            </a:r>
          </a:p>
          <a:p>
            <a:pPr lvl="1"/>
            <a:r>
              <a:rPr lang="en-GB" dirty="0" smtClean="0">
                <a:latin typeface="Calibri" pitchFamily="34" charset="0"/>
              </a:rPr>
              <a:t>Working in a team on a group task – </a:t>
            </a:r>
            <a:r>
              <a:rPr lang="en-GB" b="1" dirty="0" smtClean="0">
                <a:solidFill>
                  <a:srgbClr val="0070C0"/>
                </a:solidFill>
                <a:latin typeface="Calibri" pitchFamily="34" charset="0"/>
              </a:rPr>
              <a:t>88%</a:t>
            </a:r>
          </a:p>
          <a:p>
            <a:pPr lvl="1"/>
            <a:r>
              <a:rPr lang="en-GB" dirty="0" smtClean="0">
                <a:latin typeface="Calibri" pitchFamily="34" charset="0"/>
              </a:rPr>
              <a:t>Problem solving when presented with a task – </a:t>
            </a:r>
            <a:r>
              <a:rPr lang="en-GB" b="1" dirty="0" smtClean="0">
                <a:solidFill>
                  <a:srgbClr val="0070C0"/>
                </a:solidFill>
                <a:latin typeface="Calibri" pitchFamily="34" charset="0"/>
              </a:rPr>
              <a:t>84%</a:t>
            </a:r>
          </a:p>
          <a:p>
            <a:pPr lvl="1"/>
            <a:r>
              <a:rPr lang="en-GB" dirty="0" smtClean="0">
                <a:latin typeface="Calibri" pitchFamily="34" charset="0"/>
              </a:rPr>
              <a:t>Listening to others opinions and respecting people’s differences  during group work – </a:t>
            </a:r>
            <a:r>
              <a:rPr lang="en-GB" b="1" dirty="0" smtClean="0">
                <a:solidFill>
                  <a:srgbClr val="0070C0"/>
                </a:solidFill>
                <a:latin typeface="Calibri" pitchFamily="34" charset="0"/>
              </a:rPr>
              <a:t>78%</a:t>
            </a:r>
          </a:p>
          <a:p>
            <a:pPr lvl="1"/>
            <a:r>
              <a:rPr lang="en-GB" dirty="0" smtClean="0">
                <a:latin typeface="Calibri" pitchFamily="34" charset="0"/>
              </a:rPr>
              <a:t>Effective discussion and negotiation within a team – </a:t>
            </a:r>
            <a:r>
              <a:rPr lang="en-GB" b="1" dirty="0" smtClean="0">
                <a:solidFill>
                  <a:srgbClr val="0070C0"/>
                </a:solidFill>
                <a:latin typeface="Calibri" pitchFamily="34" charset="0"/>
              </a:rPr>
              <a:t>85%</a:t>
            </a:r>
          </a:p>
          <a:p>
            <a:pPr lvl="1"/>
            <a:r>
              <a:rPr lang="en-GB" dirty="0" smtClean="0">
                <a:latin typeface="Calibri" pitchFamily="34" charset="0"/>
              </a:rPr>
              <a:t>Communicating your point of view to a wider audience, e.g. oral presentations – </a:t>
            </a:r>
            <a:r>
              <a:rPr lang="en-GB" b="1" dirty="0" smtClean="0">
                <a:solidFill>
                  <a:srgbClr val="0070C0"/>
                </a:solidFill>
                <a:latin typeface="Calibri" pitchFamily="34" charset="0"/>
              </a:rPr>
              <a:t>71%</a:t>
            </a:r>
          </a:p>
          <a:p>
            <a:pPr lvl="1"/>
            <a:r>
              <a:rPr lang="en-GB" dirty="0" smtClean="0">
                <a:latin typeface="Calibri" pitchFamily="34" charset="0"/>
              </a:rPr>
              <a:t>Communicating/working with others using online technology – </a:t>
            </a:r>
            <a:r>
              <a:rPr lang="en-GB" b="1" dirty="0" smtClean="0">
                <a:solidFill>
                  <a:srgbClr val="0070C0"/>
                </a:solidFill>
                <a:latin typeface="Calibri" pitchFamily="34" charset="0"/>
              </a:rPr>
              <a:t>70%</a:t>
            </a:r>
          </a:p>
          <a:p>
            <a:pPr lvl="1"/>
            <a:r>
              <a:rPr lang="en-GB" dirty="0" smtClean="0">
                <a:latin typeface="Calibri" pitchFamily="34" charset="0"/>
              </a:rPr>
              <a:t>Reflecting on what you have learnt and applying new knowledge and skills to other situations – </a:t>
            </a:r>
            <a:r>
              <a:rPr lang="en-GB" b="1" dirty="0" smtClean="0">
                <a:solidFill>
                  <a:srgbClr val="0070C0"/>
                </a:solidFill>
                <a:latin typeface="Calibri" pitchFamily="34" charset="0"/>
              </a:rPr>
              <a:t>78%</a:t>
            </a:r>
          </a:p>
          <a:p>
            <a:r>
              <a:rPr lang="en-GB" b="1" dirty="0" smtClean="0">
                <a:latin typeface="Calibri" pitchFamily="34" charset="0"/>
              </a:rPr>
              <a:t>Employability</a:t>
            </a:r>
            <a:r>
              <a:rPr lang="en-GB" sz="2100" dirty="0" smtClean="0">
                <a:latin typeface="Calibri" pitchFamily="34" charset="0"/>
              </a:rPr>
              <a:t> - Do you feel that you have gained any skills as a result of this module that will improve your chances of getting a job or enhance your performance at work, now or in the future? – </a:t>
            </a:r>
            <a:r>
              <a:rPr lang="en-GB" sz="2100" b="1" dirty="0" smtClean="0">
                <a:solidFill>
                  <a:srgbClr val="0070C0"/>
                </a:solidFill>
                <a:latin typeface="Calibri" pitchFamily="34" charset="0"/>
              </a:rPr>
              <a:t>81% said yes</a:t>
            </a:r>
          </a:p>
          <a:p>
            <a:r>
              <a:rPr lang="en-GB" b="1" dirty="0" smtClean="0">
                <a:latin typeface="Calibri" pitchFamily="34" charset="0"/>
              </a:rPr>
              <a:t>Group Working </a:t>
            </a:r>
            <a:r>
              <a:rPr lang="en-GB" sz="2100" dirty="0" smtClean="0">
                <a:latin typeface="Calibri" pitchFamily="34" charset="0"/>
              </a:rPr>
              <a:t>- Did you enjoy working in a group – </a:t>
            </a:r>
            <a:r>
              <a:rPr lang="en-GB" sz="2100" b="1" dirty="0" smtClean="0">
                <a:solidFill>
                  <a:srgbClr val="0070C0"/>
                </a:solidFill>
                <a:latin typeface="Calibri" pitchFamily="34" charset="0"/>
              </a:rPr>
              <a:t>80% said yes</a:t>
            </a:r>
          </a:p>
          <a:p>
            <a:r>
              <a:rPr lang="en-GB" b="1" dirty="0" smtClean="0">
                <a:latin typeface="Calibri" pitchFamily="34" charset="0"/>
              </a:rPr>
              <a:t>ESD</a:t>
            </a:r>
            <a:r>
              <a:rPr lang="en-GB" sz="2100" dirty="0" smtClean="0">
                <a:latin typeface="Calibri" pitchFamily="34" charset="0"/>
              </a:rPr>
              <a:t> – </a:t>
            </a:r>
            <a:r>
              <a:rPr lang="en-GB" sz="2100" b="1" dirty="0" smtClean="0">
                <a:solidFill>
                  <a:srgbClr val="0070C0"/>
                </a:solidFill>
                <a:latin typeface="Calibri" pitchFamily="34" charset="0"/>
              </a:rPr>
              <a:t>65%</a:t>
            </a:r>
            <a:r>
              <a:rPr lang="en-GB" sz="2100" dirty="0" smtClean="0">
                <a:latin typeface="Calibri" pitchFamily="34" charset="0"/>
              </a:rPr>
              <a:t> of students said their </a:t>
            </a:r>
            <a:r>
              <a:rPr lang="en-GB" sz="2100" u="sng" dirty="0" smtClean="0">
                <a:latin typeface="Calibri" pitchFamily="34" charset="0"/>
              </a:rPr>
              <a:t>attitude</a:t>
            </a:r>
            <a:r>
              <a:rPr lang="en-GB" sz="2100" dirty="0" smtClean="0">
                <a:latin typeface="Calibri" pitchFamily="34" charset="0"/>
              </a:rPr>
              <a:t> towards sustainability issues had changed ‘a lot’ or ‘a great deal’, </a:t>
            </a:r>
            <a:r>
              <a:rPr lang="en-GB" sz="2100" b="1" dirty="0" smtClean="0">
                <a:solidFill>
                  <a:srgbClr val="0070C0"/>
                </a:solidFill>
                <a:latin typeface="Calibri" pitchFamily="34" charset="0"/>
              </a:rPr>
              <a:t>70%</a:t>
            </a:r>
            <a:r>
              <a:rPr lang="en-GB" sz="2100" dirty="0" smtClean="0">
                <a:latin typeface="Calibri" pitchFamily="34" charset="0"/>
              </a:rPr>
              <a:t> said their sustainability </a:t>
            </a:r>
            <a:r>
              <a:rPr lang="en-GB" sz="2100" u="sng" dirty="0" smtClean="0">
                <a:latin typeface="Calibri" pitchFamily="34" charset="0"/>
              </a:rPr>
              <a:t>understanding</a:t>
            </a:r>
            <a:r>
              <a:rPr lang="en-GB" sz="2100" dirty="0" smtClean="0">
                <a:latin typeface="Calibri" pitchFamily="34" charset="0"/>
              </a:rPr>
              <a:t>  and </a:t>
            </a:r>
            <a:r>
              <a:rPr lang="en-GB" sz="2100" u="sng" dirty="0" smtClean="0">
                <a:latin typeface="Calibri" pitchFamily="34" charset="0"/>
              </a:rPr>
              <a:t>knowledge</a:t>
            </a:r>
            <a:r>
              <a:rPr lang="en-GB" sz="2100" dirty="0" smtClean="0">
                <a:latin typeface="Calibri" pitchFamily="34" charset="0"/>
              </a:rPr>
              <a:t> had increased ‘a lot’ or ‘a great deal’</a:t>
            </a:r>
          </a:p>
          <a:p>
            <a:endParaRPr lang="en-GB"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742" y="1052736"/>
            <a:ext cx="8064896" cy="1894362"/>
          </a:xfrm>
        </p:spPr>
        <p:txBody>
          <a:bodyPr>
            <a:noAutofit/>
          </a:bodyPr>
          <a:lstStyle/>
          <a:p>
            <a:pPr algn="ctr"/>
            <a:r>
              <a:rPr lang="en-GB" sz="4400" dirty="0" smtClean="0">
                <a:latin typeface="Calibri" pitchFamily="34" charset="0"/>
                <a:cs typeface="Calibri" pitchFamily="34" charset="0"/>
              </a:rPr>
              <a:t>Hybrid-PBL: Getting to Grips</a:t>
            </a:r>
            <a:endParaRPr lang="en-GB" sz="4400" dirty="0">
              <a:latin typeface="Calibri" pitchFamily="34" charset="0"/>
              <a:cs typeface="Calibri" pitchFamily="34" charset="0"/>
            </a:endParaRPr>
          </a:p>
        </p:txBody>
      </p:sp>
      <p:sp>
        <p:nvSpPr>
          <p:cNvPr id="4" name="Subtitle 3"/>
          <p:cNvSpPr>
            <a:spLocks noGrp="1"/>
          </p:cNvSpPr>
          <p:nvPr>
            <p:ph type="subTitle" idx="1"/>
          </p:nvPr>
        </p:nvSpPr>
        <p:spPr>
          <a:xfrm>
            <a:off x="2071670" y="3501008"/>
            <a:ext cx="6440282" cy="1400383"/>
          </a:xfrm>
        </p:spPr>
        <p:txBody>
          <a:bodyPr wrap="square">
            <a:spAutoFit/>
          </a:bodyPr>
          <a:lstStyle/>
          <a:p>
            <a:pPr algn="ctr"/>
            <a:r>
              <a:rPr lang="en-GB" sz="4000" b="0" dirty="0" smtClean="0">
                <a:latin typeface="Calibri" pitchFamily="34" charset="0"/>
                <a:cs typeface="Calibri" pitchFamily="34" charset="0"/>
              </a:rPr>
              <a:t>Thank you for listening.</a:t>
            </a:r>
          </a:p>
          <a:p>
            <a:pPr algn="ctr"/>
            <a:r>
              <a:rPr lang="en-GB" sz="4000" b="0" dirty="0" smtClean="0">
                <a:latin typeface="Calibri" pitchFamily="34" charset="0"/>
                <a:cs typeface="Calibri" pitchFamily="34" charset="0"/>
              </a:rPr>
              <a:t>Any more questions?</a:t>
            </a:r>
            <a:endParaRPr lang="en-GB" sz="4000" b="0" dirty="0">
              <a:latin typeface="Calibri" pitchFamily="34" charset="0"/>
              <a:cs typeface="Calibri" pitchFamily="34" charset="0"/>
            </a:endParaRPr>
          </a:p>
        </p:txBody>
      </p:sp>
      <p:pic>
        <p:nvPicPr>
          <p:cNvPr id="6" name="Picture 5" descr="C:\Documents and Settings\gga45\My Documents\NTFS-Greening Business\Keele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5500702"/>
            <a:ext cx="2286016" cy="1000132"/>
          </a:xfrm>
          <a:prstGeom prst="rect">
            <a:avLst/>
          </a:prstGeom>
          <a:noFill/>
          <a:ln>
            <a:noFill/>
          </a:ln>
        </p:spPr>
      </p:pic>
      <p:pic>
        <p:nvPicPr>
          <p:cNvPr id="7" name="Picture 6" descr="C:\Documents and Settings\gga45\My Documents\NTFS-Greening Business\Manchester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488" y="5572140"/>
            <a:ext cx="2071702" cy="928694"/>
          </a:xfrm>
          <a:prstGeom prst="rect">
            <a:avLst/>
          </a:prstGeom>
          <a:noFill/>
          <a:ln>
            <a:noFill/>
          </a:ln>
        </p:spPr>
      </p:pic>
      <p:pic>
        <p:nvPicPr>
          <p:cNvPr id="8" name="Picture 7" descr="C:\Documents and Settings\gga45\My Documents\NTFS-Greening Business\Staffs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942" y="5500702"/>
            <a:ext cx="2071702" cy="1000132"/>
          </a:xfrm>
          <a:prstGeom prst="rect">
            <a:avLst/>
          </a:prstGeom>
          <a:noFill/>
          <a:ln>
            <a:noFill/>
          </a:ln>
        </p:spPr>
      </p:pic>
      <p:pic>
        <p:nvPicPr>
          <p:cNvPr id="9" name="Picture 8" descr="C:\Documents and Settings\gga45\My Documents\NTFS-Greening Business\HEA-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2396" y="5286388"/>
            <a:ext cx="1206717" cy="119539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7166"/>
            <a:ext cx="7848872" cy="560406"/>
          </a:xfrm>
        </p:spPr>
        <p:txBody>
          <a:bodyPr>
            <a:noAutofit/>
          </a:bodyPr>
          <a:lstStyle/>
          <a:p>
            <a:r>
              <a:rPr lang="en-GB" b="1" dirty="0" smtClean="0">
                <a:solidFill>
                  <a:srgbClr val="002060"/>
                </a:solidFill>
                <a:latin typeface="Calibri" pitchFamily="34" charset="0"/>
              </a:rPr>
              <a:t>Potential Issues With Problem-based Group Work</a:t>
            </a:r>
            <a:endParaRPr lang="en-GB" dirty="0">
              <a:solidFill>
                <a:srgbClr val="002060"/>
              </a:solidFill>
            </a:endParaRPr>
          </a:p>
        </p:txBody>
      </p:sp>
      <p:sp>
        <p:nvSpPr>
          <p:cNvPr id="3" name="Content Placeholder 2"/>
          <p:cNvSpPr>
            <a:spLocks noGrp="1"/>
          </p:cNvSpPr>
          <p:nvPr>
            <p:ph sz="quarter" idx="1"/>
          </p:nvPr>
        </p:nvSpPr>
        <p:spPr>
          <a:xfrm>
            <a:off x="457200" y="1071546"/>
            <a:ext cx="7467600" cy="5402406"/>
          </a:xfrm>
          <a:solidFill>
            <a:schemeClr val="accent1">
              <a:lumMod val="20000"/>
              <a:lumOff val="80000"/>
            </a:schemeClr>
          </a:solidFill>
          <a:ln w="50800" cmpd="thickThin">
            <a:solidFill>
              <a:srgbClr val="00B050"/>
            </a:solidFill>
          </a:ln>
        </p:spPr>
        <p:txBody>
          <a:bodyPr>
            <a:normAutofit/>
          </a:bodyPr>
          <a:lstStyle/>
          <a:p>
            <a:r>
              <a:rPr lang="en-GB" dirty="0" smtClean="0">
                <a:latin typeface="Calibri" pitchFamily="34" charset="0"/>
              </a:rPr>
              <a:t>Resource intensive</a:t>
            </a:r>
          </a:p>
          <a:p>
            <a:r>
              <a:rPr lang="en-GB" dirty="0" smtClean="0">
                <a:latin typeface="Calibri" pitchFamily="34" charset="0"/>
              </a:rPr>
              <a:t>Group members failing to turn up </a:t>
            </a:r>
          </a:p>
          <a:p>
            <a:r>
              <a:rPr lang="en-GB" dirty="0" smtClean="0">
                <a:latin typeface="Calibri" pitchFamily="34" charset="0"/>
              </a:rPr>
              <a:t>Lack of preparation by students</a:t>
            </a:r>
          </a:p>
          <a:p>
            <a:r>
              <a:rPr lang="en-GB" dirty="0" smtClean="0">
                <a:latin typeface="Calibri" pitchFamily="34" charset="0"/>
              </a:rPr>
              <a:t>Dominating students </a:t>
            </a:r>
          </a:p>
          <a:p>
            <a:r>
              <a:rPr lang="en-GB" dirty="0" smtClean="0">
                <a:latin typeface="Calibri" pitchFamily="34" charset="0"/>
              </a:rPr>
              <a:t>‘Passenger’ students </a:t>
            </a:r>
          </a:p>
          <a:p>
            <a:r>
              <a:rPr lang="en-GB" dirty="0" smtClean="0">
                <a:latin typeface="Calibri" pitchFamily="34" charset="0"/>
              </a:rPr>
              <a:t>Conflicts within groups</a:t>
            </a:r>
          </a:p>
          <a:p>
            <a:r>
              <a:rPr lang="en-GB" dirty="0" smtClean="0">
                <a:latin typeface="Calibri" pitchFamily="34" charset="0"/>
              </a:rPr>
              <a:t>Tutors fail to manage group problems</a:t>
            </a:r>
          </a:p>
          <a:p>
            <a:r>
              <a:rPr lang="en-GB" dirty="0" smtClean="0">
                <a:latin typeface="Calibri" pitchFamily="34" charset="0"/>
              </a:rPr>
              <a:t>New way of working/groups having difficulty getting started </a:t>
            </a:r>
          </a:p>
          <a:p>
            <a:r>
              <a:rPr lang="en-GB" dirty="0" smtClean="0">
                <a:latin typeface="Calibri" pitchFamily="34" charset="0"/>
              </a:rPr>
              <a:t>Disciplinary and cultural differences</a:t>
            </a:r>
          </a:p>
          <a:p>
            <a:r>
              <a:rPr lang="en-GB" dirty="0" smtClean="0">
                <a:latin typeface="Calibri" pitchFamily="34" charset="0"/>
              </a:rPr>
              <a:t>PBL training for facilitators and students </a:t>
            </a:r>
          </a:p>
          <a:p>
            <a:r>
              <a:rPr lang="en-GB" dirty="0" smtClean="0">
                <a:latin typeface="Calibri" pitchFamily="34" charset="0"/>
              </a:rPr>
              <a:t>Content coverage: knowledge v skills </a:t>
            </a:r>
          </a:p>
        </p:txBody>
      </p:sp>
      <p:pic>
        <p:nvPicPr>
          <p:cNvPr id="1026" name="Picture 2" descr="C:\Users\gga45\Documents\Green Images\Fotolia_5587681_X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486" y="1196752"/>
            <a:ext cx="2376264" cy="2376264"/>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072494" cy="982462"/>
          </a:xfrm>
        </p:spPr>
        <p:txBody>
          <a:bodyPr>
            <a:noAutofit/>
          </a:bodyPr>
          <a:lstStyle/>
          <a:p>
            <a:r>
              <a:rPr lang="en-GB" b="1" dirty="0">
                <a:solidFill>
                  <a:srgbClr val="002060"/>
                </a:solidFill>
                <a:latin typeface="Calibri" pitchFamily="34" charset="0"/>
              </a:rPr>
              <a:t>1</a:t>
            </a:r>
            <a:r>
              <a:rPr lang="en-GB" b="1" dirty="0" smtClean="0">
                <a:solidFill>
                  <a:srgbClr val="002060"/>
                </a:solidFill>
                <a:latin typeface="Calibri" pitchFamily="34" charset="0"/>
              </a:rPr>
              <a:t>) Using ICT And Social Media In Hybrid-</a:t>
            </a:r>
            <a:r>
              <a:rPr lang="en-GB" b="1" dirty="0" err="1" smtClean="0">
                <a:solidFill>
                  <a:srgbClr val="002060"/>
                </a:solidFill>
                <a:latin typeface="Calibri" pitchFamily="34" charset="0"/>
              </a:rPr>
              <a:t>pbl</a:t>
            </a:r>
            <a:r>
              <a:rPr lang="en-GB" dirty="0">
                <a:latin typeface="Calibri" pitchFamily="34" charset="0"/>
              </a:rPr>
              <a:t/>
            </a:r>
            <a:br>
              <a:rPr lang="en-GB" dirty="0">
                <a:latin typeface="Calibri" pitchFamily="34" charset="0"/>
              </a:rPr>
            </a:br>
            <a:r>
              <a:rPr lang="en-GB" sz="2800" b="1" dirty="0" smtClean="0">
                <a:solidFill>
                  <a:srgbClr val="0070C0"/>
                </a:solidFill>
                <a:latin typeface="Calibri" pitchFamily="34" charset="0"/>
              </a:rPr>
              <a:t>Why Is It Important and How Has It Been Used?</a:t>
            </a:r>
          </a:p>
        </p:txBody>
      </p:sp>
      <p:sp>
        <p:nvSpPr>
          <p:cNvPr id="3" name="Content Placeholder 2"/>
          <p:cNvSpPr>
            <a:spLocks noGrp="1"/>
          </p:cNvSpPr>
          <p:nvPr>
            <p:ph sz="quarter" idx="2"/>
          </p:nvPr>
        </p:nvSpPr>
        <p:spPr>
          <a:xfrm>
            <a:off x="285720" y="2276872"/>
            <a:ext cx="3571900" cy="4295400"/>
          </a:xfrm>
          <a:solidFill>
            <a:schemeClr val="accent1">
              <a:lumMod val="20000"/>
              <a:lumOff val="80000"/>
            </a:schemeClr>
          </a:solidFill>
          <a:ln w="50800" cmpd="thickThin">
            <a:solidFill>
              <a:srgbClr val="00B050"/>
            </a:solidFill>
          </a:ln>
        </p:spPr>
        <p:txBody>
          <a:bodyPr>
            <a:normAutofit/>
          </a:bodyPr>
          <a:lstStyle/>
          <a:p>
            <a:r>
              <a:rPr lang="en-GB" sz="2000" dirty="0" smtClean="0">
                <a:latin typeface="Calibri" pitchFamily="34" charset="0"/>
              </a:rPr>
              <a:t>Flexible and online learning</a:t>
            </a:r>
          </a:p>
          <a:p>
            <a:r>
              <a:rPr lang="en-GB" sz="2000" dirty="0" smtClean="0">
                <a:latin typeface="Calibri" pitchFamily="34" charset="0"/>
              </a:rPr>
              <a:t>Information and technological literacy</a:t>
            </a:r>
          </a:p>
          <a:p>
            <a:r>
              <a:rPr lang="en-GB" sz="2000" dirty="0" smtClean="0">
                <a:latin typeface="Calibri" pitchFamily="34" charset="0"/>
              </a:rPr>
              <a:t>21</a:t>
            </a:r>
            <a:r>
              <a:rPr lang="en-GB" sz="2000" baseline="30000" dirty="0" smtClean="0">
                <a:latin typeface="Calibri" pitchFamily="34" charset="0"/>
              </a:rPr>
              <a:t>st</a:t>
            </a:r>
            <a:r>
              <a:rPr lang="en-GB" sz="2000" dirty="0" smtClean="0">
                <a:latin typeface="Calibri" pitchFamily="34" charset="0"/>
              </a:rPr>
              <a:t> Century learning – e.g. social media</a:t>
            </a:r>
          </a:p>
          <a:p>
            <a:pPr lvl="0"/>
            <a:endParaRPr lang="en-GB" dirty="0" smtClean="0">
              <a:latin typeface="Calibri" pitchFamily="34" charset="0"/>
            </a:endParaRPr>
          </a:p>
        </p:txBody>
      </p:sp>
      <p:sp>
        <p:nvSpPr>
          <p:cNvPr id="5" name="Content Placeholder 4"/>
          <p:cNvSpPr>
            <a:spLocks noGrp="1"/>
          </p:cNvSpPr>
          <p:nvPr>
            <p:ph sz="quarter" idx="4"/>
          </p:nvPr>
        </p:nvSpPr>
        <p:spPr>
          <a:xfrm>
            <a:off x="4214810" y="2276872"/>
            <a:ext cx="4357718" cy="2664296"/>
          </a:xfrm>
          <a:solidFill>
            <a:schemeClr val="accent1">
              <a:lumMod val="20000"/>
              <a:lumOff val="80000"/>
            </a:schemeClr>
          </a:solidFill>
          <a:ln w="50800" cmpd="thickThin">
            <a:solidFill>
              <a:srgbClr val="00B050"/>
            </a:solidFill>
          </a:ln>
        </p:spPr>
        <p:txBody>
          <a:bodyPr>
            <a:normAutofit/>
          </a:bodyPr>
          <a:lstStyle/>
          <a:p>
            <a:r>
              <a:rPr lang="en-GB" sz="2000" dirty="0" smtClean="0">
                <a:latin typeface="Calibri" pitchFamily="34" charset="0"/>
              </a:rPr>
              <a:t>Traditional PBL is resource and time intensive</a:t>
            </a:r>
          </a:p>
          <a:p>
            <a:r>
              <a:rPr lang="en-GB" sz="2000" dirty="0" smtClean="0">
                <a:latin typeface="Calibri" pitchFamily="34" charset="0"/>
              </a:rPr>
              <a:t>‘Hybrid-PBL’ = Traditional PBL + some adaptations</a:t>
            </a:r>
          </a:p>
          <a:p>
            <a:r>
              <a:rPr lang="en-GB" sz="2000" dirty="0" smtClean="0">
                <a:latin typeface="Calibri" pitchFamily="34" charset="0"/>
              </a:rPr>
              <a:t>Less timetabled face-to-face module meeting hours &amp; less f-2-f facilitator input with individual groups</a:t>
            </a:r>
          </a:p>
        </p:txBody>
      </p:sp>
      <p:sp>
        <p:nvSpPr>
          <p:cNvPr id="6" name="Text Placeholder 5"/>
          <p:cNvSpPr>
            <a:spLocks noGrp="1"/>
          </p:cNvSpPr>
          <p:nvPr>
            <p:ph type="body" sz="quarter" idx="1"/>
          </p:nvPr>
        </p:nvSpPr>
        <p:spPr>
          <a:xfrm>
            <a:off x="300447" y="1412776"/>
            <a:ext cx="3500462" cy="658368"/>
          </a:xfrm>
        </p:spPr>
        <p:txBody>
          <a:bodyPr/>
          <a:lstStyle/>
          <a:p>
            <a:pPr algn="ctr"/>
            <a:r>
              <a:rPr lang="en-GB" sz="2600" dirty="0" smtClean="0">
                <a:latin typeface="Calibri" pitchFamily="34" charset="0"/>
              </a:rPr>
              <a:t>Graduate Attributes</a:t>
            </a:r>
            <a:endParaRPr lang="en-GB" sz="2600" dirty="0">
              <a:latin typeface="Calibri" pitchFamily="34" charset="0"/>
            </a:endParaRPr>
          </a:p>
        </p:txBody>
      </p:sp>
      <p:sp>
        <p:nvSpPr>
          <p:cNvPr id="7" name="Text Placeholder 6"/>
          <p:cNvSpPr>
            <a:spLocks noGrp="1"/>
          </p:cNvSpPr>
          <p:nvPr>
            <p:ph type="body" sz="quarter" idx="3"/>
          </p:nvPr>
        </p:nvSpPr>
        <p:spPr>
          <a:xfrm>
            <a:off x="4211960" y="1412776"/>
            <a:ext cx="4357718" cy="658368"/>
          </a:xfrm>
        </p:spPr>
        <p:txBody>
          <a:bodyPr/>
          <a:lstStyle/>
          <a:p>
            <a:pPr algn="ctr"/>
            <a:r>
              <a:rPr lang="en-GB" sz="2600" dirty="0" smtClean="0">
                <a:latin typeface="Calibri" pitchFamily="34" charset="0"/>
              </a:rPr>
              <a:t>Scaling-Up PBL</a:t>
            </a:r>
            <a:endParaRPr lang="en-GB" sz="2600" dirty="0">
              <a:latin typeface="Calibri" pitchFamily="34" charset="0"/>
            </a:endParaRPr>
          </a:p>
        </p:txBody>
      </p:sp>
      <p:pic>
        <p:nvPicPr>
          <p:cNvPr id="1026" name="Picture 2" descr="C:\Users\Sophie-pops\Documents\Green Images\Fotolia_27042486_XS.jpg"/>
          <p:cNvPicPr>
            <a:picLocks noChangeAspect="1" noChangeArrowheads="1"/>
          </p:cNvPicPr>
          <p:nvPr/>
        </p:nvPicPr>
        <p:blipFill>
          <a:blip r:embed="rId3" cstate="print"/>
          <a:srcRect/>
          <a:stretch>
            <a:fillRect/>
          </a:stretch>
        </p:blipFill>
        <p:spPr bwMode="auto">
          <a:xfrm>
            <a:off x="467544" y="4221088"/>
            <a:ext cx="3240360" cy="2214066"/>
          </a:xfrm>
          <a:prstGeom prst="rect">
            <a:avLst/>
          </a:prstGeom>
          <a:noFill/>
        </p:spPr>
      </p:pic>
      <p:sp>
        <p:nvSpPr>
          <p:cNvPr id="9" name="TextBox 8"/>
          <p:cNvSpPr txBox="1"/>
          <p:nvPr/>
        </p:nvSpPr>
        <p:spPr>
          <a:xfrm rot="21233907">
            <a:off x="3962336" y="5252995"/>
            <a:ext cx="4341927" cy="954107"/>
          </a:xfrm>
          <a:prstGeom prst="rect">
            <a:avLst/>
          </a:prstGeom>
          <a:noFill/>
        </p:spPr>
        <p:txBody>
          <a:bodyPr wrap="square" rtlCol="0">
            <a:spAutoFit/>
          </a:bodyPr>
          <a:lstStyle/>
          <a:p>
            <a:r>
              <a:rPr lang="en-GB" sz="2800" b="1" dirty="0" smtClean="0">
                <a:solidFill>
                  <a:srgbClr val="FFC000"/>
                </a:solidFill>
                <a:latin typeface="Calibri" pitchFamily="34" charset="0"/>
              </a:rPr>
              <a:t>Enables PBL-style teaching with larger student cohorts</a:t>
            </a:r>
            <a:endParaRPr lang="en-GB" sz="2800" b="1" dirty="0">
              <a:solidFill>
                <a:srgbClr val="FFC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blinds(horizontal)">
                                      <p:cBhvr>
                                        <p:cTn id="21" dur="500"/>
                                        <p:tgtEl>
                                          <p:spTgt spid="5">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linds(horizont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7610476" cy="553998"/>
          </a:xfrm>
        </p:spPr>
        <p:txBody>
          <a:bodyPr wrap="square">
            <a:spAutoFit/>
          </a:bodyPr>
          <a:lstStyle/>
          <a:p>
            <a:r>
              <a:rPr lang="en-GB" b="1" dirty="0" smtClean="0">
                <a:solidFill>
                  <a:srgbClr val="0070C0"/>
                </a:solidFill>
                <a:latin typeface="Calibri" pitchFamily="34" charset="0"/>
              </a:rPr>
              <a:t>Virtual Delivery Of Module Content</a:t>
            </a:r>
            <a:endParaRPr lang="en-GB" dirty="0">
              <a:solidFill>
                <a:srgbClr val="0070C0"/>
              </a:solidFill>
              <a:latin typeface="Calibri" pitchFamily="34" charset="0"/>
            </a:endParaRPr>
          </a:p>
        </p:txBody>
      </p:sp>
      <p:sp>
        <p:nvSpPr>
          <p:cNvPr id="3" name="Content Placeholder 2"/>
          <p:cNvSpPr>
            <a:spLocks noGrp="1"/>
          </p:cNvSpPr>
          <p:nvPr>
            <p:ph sz="quarter" idx="1"/>
          </p:nvPr>
        </p:nvSpPr>
        <p:spPr>
          <a:xfrm>
            <a:off x="285720" y="1214422"/>
            <a:ext cx="4357718" cy="4286280"/>
          </a:xfrm>
          <a:blipFill>
            <a:blip r:embed="rId3" cstate="print"/>
            <a:tile tx="0" ty="0" sx="100000" sy="100000" flip="none" algn="tl"/>
          </a:blipFill>
          <a:ln w="50800" cmpd="thickThin">
            <a:solidFill>
              <a:srgbClr val="00B050"/>
            </a:solidFill>
          </a:ln>
        </p:spPr>
        <p:txBody>
          <a:bodyPr>
            <a:noAutofit/>
          </a:bodyPr>
          <a:lstStyle/>
          <a:p>
            <a:r>
              <a:rPr lang="en-GB" sz="2000" dirty="0" smtClean="0">
                <a:latin typeface="Calibri" pitchFamily="34" charset="0"/>
              </a:rPr>
              <a:t>During traditional PBL, module content is not ‘delivered’ in the same way as in lectures</a:t>
            </a:r>
          </a:p>
          <a:p>
            <a:r>
              <a:rPr lang="en-GB" sz="2000" dirty="0" smtClean="0">
                <a:latin typeface="Calibri" pitchFamily="34" charset="0"/>
              </a:rPr>
              <a:t>What if students don’t learn everything they need to know?</a:t>
            </a:r>
          </a:p>
          <a:p>
            <a:r>
              <a:rPr lang="en-GB" sz="2000" dirty="0" smtClean="0">
                <a:latin typeface="Calibri" pitchFamily="34" charset="0"/>
              </a:rPr>
              <a:t>PBL emphasises skills not just content</a:t>
            </a:r>
          </a:p>
          <a:p>
            <a:r>
              <a:rPr lang="en-GB" sz="2000" dirty="0" smtClean="0">
                <a:latin typeface="Calibri" pitchFamily="34" charset="0"/>
              </a:rPr>
              <a:t>There may be times when certain levels of content knowledge are vital, e.g. examinations</a:t>
            </a:r>
          </a:p>
          <a:p>
            <a:r>
              <a:rPr lang="en-GB" sz="2000" dirty="0" smtClean="0">
                <a:latin typeface="Calibri" pitchFamily="34" charset="0"/>
              </a:rPr>
              <a:t>One approach...</a:t>
            </a:r>
          </a:p>
          <a:p>
            <a:pPr algn="ctr">
              <a:buNone/>
            </a:pPr>
            <a:r>
              <a:rPr lang="en-GB" b="1" dirty="0" smtClean="0">
                <a:solidFill>
                  <a:srgbClr val="002060"/>
                </a:solidFill>
                <a:latin typeface="Calibri" pitchFamily="34" charset="0"/>
              </a:rPr>
              <a:t>VIRTUAL CONTENT DELIVERY</a:t>
            </a:r>
          </a:p>
        </p:txBody>
      </p:sp>
      <p:sp>
        <p:nvSpPr>
          <p:cNvPr id="4" name="Content Placeholder 3"/>
          <p:cNvSpPr>
            <a:spLocks noGrp="1"/>
          </p:cNvSpPr>
          <p:nvPr>
            <p:ph sz="quarter" idx="2"/>
          </p:nvPr>
        </p:nvSpPr>
        <p:spPr>
          <a:xfrm>
            <a:off x="5000628" y="1214422"/>
            <a:ext cx="3571900" cy="4286280"/>
          </a:xfrm>
          <a:blipFill>
            <a:blip r:embed="rId3" cstate="print"/>
            <a:tile tx="0" ty="0" sx="100000" sy="100000" flip="none" algn="tl"/>
          </a:blipFill>
          <a:ln w="50800">
            <a:solidFill>
              <a:srgbClr val="00B050"/>
            </a:solidFill>
          </a:ln>
        </p:spPr>
        <p:txBody>
          <a:bodyPr>
            <a:normAutofit fontScale="85000" lnSpcReduction="10000"/>
          </a:bodyPr>
          <a:lstStyle/>
          <a:p>
            <a:pPr algn="ctr">
              <a:buNone/>
            </a:pPr>
            <a:r>
              <a:rPr lang="en-GB" sz="2800" b="1" dirty="0" smtClean="0">
                <a:solidFill>
                  <a:srgbClr val="002060"/>
                </a:solidFill>
                <a:latin typeface="Calibri" pitchFamily="34" charset="0"/>
              </a:rPr>
              <a:t>THE IDEA</a:t>
            </a:r>
          </a:p>
          <a:p>
            <a:r>
              <a:rPr lang="en-GB" sz="2600" dirty="0" smtClean="0">
                <a:latin typeface="Calibri" pitchFamily="34" charset="0"/>
              </a:rPr>
              <a:t>Some traditional module content is delivered online, as well as carrying out PBL work in class</a:t>
            </a:r>
          </a:p>
          <a:p>
            <a:r>
              <a:rPr lang="en-GB" sz="2600" dirty="0" smtClean="0">
                <a:latin typeface="Calibri" pitchFamily="34" charset="0"/>
              </a:rPr>
              <a:t>Students learn core background topics and concepts online before or after PBL classes</a:t>
            </a:r>
          </a:p>
          <a:p>
            <a:r>
              <a:rPr lang="en-GB" sz="2600" dirty="0" smtClean="0">
                <a:latin typeface="Calibri" pitchFamily="34" charset="0"/>
              </a:rPr>
              <a:t>Brings students from different disciplinary backgrounds to a more level playing field</a:t>
            </a:r>
          </a:p>
        </p:txBody>
      </p:sp>
      <p:sp>
        <p:nvSpPr>
          <p:cNvPr id="6" name="TextBox 5"/>
          <p:cNvSpPr txBox="1"/>
          <p:nvPr/>
        </p:nvSpPr>
        <p:spPr>
          <a:xfrm rot="21123170">
            <a:off x="385132" y="5985454"/>
            <a:ext cx="1706968" cy="584775"/>
          </a:xfrm>
          <a:prstGeom prst="rect">
            <a:avLst/>
          </a:prstGeom>
          <a:noFill/>
        </p:spPr>
        <p:txBody>
          <a:bodyPr wrap="square" rtlCol="0">
            <a:spAutoFit/>
          </a:bodyPr>
          <a:lstStyle/>
          <a:p>
            <a:r>
              <a:rPr lang="en-GB" sz="3200" b="1" dirty="0" smtClean="0">
                <a:solidFill>
                  <a:srgbClr val="FF0000"/>
                </a:solidFill>
                <a:latin typeface="Calibri" pitchFamily="34" charset="0"/>
              </a:rPr>
              <a:t>Podcasts</a:t>
            </a:r>
            <a:endParaRPr lang="en-GB" sz="3200" b="1" dirty="0">
              <a:solidFill>
                <a:srgbClr val="FF0000"/>
              </a:solidFill>
              <a:latin typeface="Calibri" pitchFamily="34" charset="0"/>
            </a:endParaRPr>
          </a:p>
        </p:txBody>
      </p:sp>
      <p:sp>
        <p:nvSpPr>
          <p:cNvPr id="7" name="TextBox 6"/>
          <p:cNvSpPr txBox="1"/>
          <p:nvPr/>
        </p:nvSpPr>
        <p:spPr>
          <a:xfrm>
            <a:off x="2500298" y="5643578"/>
            <a:ext cx="3357586" cy="584775"/>
          </a:xfrm>
          <a:prstGeom prst="rect">
            <a:avLst/>
          </a:prstGeom>
          <a:noFill/>
        </p:spPr>
        <p:txBody>
          <a:bodyPr wrap="square" rtlCol="0">
            <a:spAutoFit/>
          </a:bodyPr>
          <a:lstStyle/>
          <a:p>
            <a:r>
              <a:rPr lang="en-GB" sz="3200" b="1" dirty="0" smtClean="0">
                <a:solidFill>
                  <a:srgbClr val="FFC000"/>
                </a:solidFill>
                <a:latin typeface="Calibri" pitchFamily="34" charset="0"/>
              </a:rPr>
              <a:t>PowerPoint Slides</a:t>
            </a:r>
            <a:endParaRPr lang="en-GB" sz="3200" b="1" dirty="0">
              <a:solidFill>
                <a:srgbClr val="FFC000"/>
              </a:solidFill>
              <a:latin typeface="Calibri" pitchFamily="34" charset="0"/>
            </a:endParaRPr>
          </a:p>
        </p:txBody>
      </p:sp>
      <p:sp>
        <p:nvSpPr>
          <p:cNvPr id="8" name="TextBox 7"/>
          <p:cNvSpPr txBox="1"/>
          <p:nvPr/>
        </p:nvSpPr>
        <p:spPr>
          <a:xfrm rot="571327">
            <a:off x="5814614" y="5933483"/>
            <a:ext cx="2193246" cy="584775"/>
          </a:xfrm>
          <a:prstGeom prst="rect">
            <a:avLst/>
          </a:prstGeom>
          <a:noFill/>
        </p:spPr>
        <p:txBody>
          <a:bodyPr wrap="square" rtlCol="0">
            <a:spAutoFit/>
          </a:bodyPr>
          <a:lstStyle/>
          <a:p>
            <a:r>
              <a:rPr lang="en-GB" sz="3200" b="1" dirty="0" smtClean="0">
                <a:solidFill>
                  <a:srgbClr val="00B050"/>
                </a:solidFill>
                <a:latin typeface="Calibri" pitchFamily="34" charset="0"/>
              </a:rPr>
              <a:t>Screencasts</a:t>
            </a:r>
            <a:endParaRPr lang="en-GB" sz="3200" b="1" dirty="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linds(horizontal)">
                                      <p:cBhvr>
                                        <p:cTn id="35" dur="500"/>
                                        <p:tgtEl>
                                          <p:spTgt spid="4">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blinds(horizontal)">
                                      <p:cBhvr>
                                        <p:cTn id="38" dur="500"/>
                                        <p:tgtEl>
                                          <p:spTgt spid="4">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blinds(horizontal)">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2060"/>
                </a:solidFill>
                <a:latin typeface="Calibri" pitchFamily="34" charset="0"/>
              </a:rPr>
              <a:t>Issues For Consideration When Using Virtual Content Delivery In Hybrid-pbl</a:t>
            </a:r>
            <a:endParaRPr lang="en-GB" sz="3200" b="1" dirty="0">
              <a:solidFill>
                <a:srgbClr val="002060"/>
              </a:solidFill>
              <a:latin typeface="Calibri" pitchFamily="34" charset="0"/>
            </a:endParaRPr>
          </a:p>
        </p:txBody>
      </p:sp>
      <p:sp>
        <p:nvSpPr>
          <p:cNvPr id="3" name="Content Placeholder 2"/>
          <p:cNvSpPr>
            <a:spLocks noGrp="1"/>
          </p:cNvSpPr>
          <p:nvPr>
            <p:ph sz="quarter" idx="1"/>
          </p:nvPr>
        </p:nvSpPr>
        <p:spPr>
          <a:xfrm>
            <a:off x="457200" y="1600200"/>
            <a:ext cx="7615262" cy="4873752"/>
          </a:xfrm>
          <a:ln w="50800" cmpd="thickThin">
            <a:solidFill>
              <a:srgbClr val="00B050"/>
            </a:solidFill>
          </a:ln>
        </p:spPr>
        <p:txBody>
          <a:bodyPr>
            <a:normAutofit/>
          </a:bodyPr>
          <a:lstStyle/>
          <a:p>
            <a:r>
              <a:rPr lang="en-GB" sz="2200" dirty="0" smtClean="0">
                <a:latin typeface="Calibri" pitchFamily="34" charset="0"/>
              </a:rPr>
              <a:t>Giving too much information away</a:t>
            </a:r>
          </a:p>
          <a:p>
            <a:r>
              <a:rPr lang="en-GB" sz="2200" dirty="0" smtClean="0">
                <a:latin typeface="Calibri" pitchFamily="34" charset="0"/>
              </a:rPr>
              <a:t>Time required to develop virtual resources</a:t>
            </a:r>
          </a:p>
          <a:p>
            <a:r>
              <a:rPr lang="en-GB" sz="2200" dirty="0" smtClean="0">
                <a:latin typeface="Calibri" pitchFamily="34" charset="0"/>
              </a:rPr>
              <a:t>Length of podcasts and screencasts</a:t>
            </a:r>
          </a:p>
          <a:p>
            <a:r>
              <a:rPr lang="en-GB" sz="2200" dirty="0" smtClean="0">
                <a:latin typeface="Calibri" pitchFamily="34" charset="0"/>
              </a:rPr>
              <a:t>Ensuring that students are watching/listening to podcasts/screencasts as instructed</a:t>
            </a:r>
          </a:p>
          <a:p>
            <a:r>
              <a:rPr lang="en-GB" sz="2200" dirty="0" smtClean="0">
                <a:latin typeface="Calibri" pitchFamily="34" charset="0"/>
              </a:rPr>
              <a:t>Keeping materials engaging</a:t>
            </a:r>
            <a:endParaRPr lang="en-GB" sz="2200" dirty="0">
              <a:latin typeface="Calibri" pitchFamily="34" charset="0"/>
            </a:endParaRPr>
          </a:p>
        </p:txBody>
      </p:sp>
      <p:pic>
        <p:nvPicPr>
          <p:cNvPr id="5123" name="Picture 3" descr="C:\Users\Sophie-pops\Documents\Green Images\Fotolia_11426814_XS.jpg"/>
          <p:cNvPicPr>
            <a:picLocks noChangeAspect="1" noChangeArrowheads="1"/>
          </p:cNvPicPr>
          <p:nvPr/>
        </p:nvPicPr>
        <p:blipFill>
          <a:blip r:embed="rId3" cstate="print"/>
          <a:srcRect/>
          <a:stretch>
            <a:fillRect/>
          </a:stretch>
        </p:blipFill>
        <p:spPr bwMode="auto">
          <a:xfrm>
            <a:off x="4714876" y="3893346"/>
            <a:ext cx="3182942" cy="2387207"/>
          </a:xfrm>
          <a:prstGeom prst="rect">
            <a:avLst/>
          </a:prstGeom>
          <a:noFill/>
        </p:spPr>
      </p:pic>
      <p:sp>
        <p:nvSpPr>
          <p:cNvPr id="6" name="TextBox 5"/>
          <p:cNvSpPr txBox="1"/>
          <p:nvPr/>
        </p:nvSpPr>
        <p:spPr>
          <a:xfrm rot="21123170">
            <a:off x="335262" y="4342123"/>
            <a:ext cx="4049416" cy="2031325"/>
          </a:xfrm>
          <a:prstGeom prst="rect">
            <a:avLst/>
          </a:prstGeom>
          <a:solidFill>
            <a:schemeClr val="accent5">
              <a:lumMod val="40000"/>
              <a:lumOff val="60000"/>
            </a:schemeClr>
          </a:solidFill>
          <a:ln w="12700">
            <a:solidFill>
              <a:schemeClr val="accent5">
                <a:lumMod val="75000"/>
              </a:schemeClr>
            </a:solidFill>
          </a:ln>
        </p:spPr>
        <p:txBody>
          <a:bodyPr wrap="square" rtlCol="0">
            <a:spAutoFit/>
          </a:bodyPr>
          <a:lstStyle/>
          <a:p>
            <a:pPr lvl="0"/>
            <a:r>
              <a:rPr lang="en-GB" dirty="0" smtClean="0">
                <a:latin typeface="Calibri" pitchFamily="34" charset="0"/>
              </a:rPr>
              <a:t>“Listening to the podcasts was very convenient as you could do so in your own time. I found them a useful way of receiving a good overview of a topic that then allowed you to do your own personal research afterwards when you found an aspect interesting”.</a:t>
            </a:r>
          </a:p>
        </p:txBody>
      </p:sp>
      <p:sp>
        <p:nvSpPr>
          <p:cNvPr id="8" name="TextBox 7"/>
          <p:cNvSpPr txBox="1"/>
          <p:nvPr/>
        </p:nvSpPr>
        <p:spPr>
          <a:xfrm rot="815986">
            <a:off x="5773167" y="1828702"/>
            <a:ext cx="2874264" cy="1200329"/>
          </a:xfrm>
          <a:prstGeom prst="rect">
            <a:avLst/>
          </a:prstGeom>
          <a:solidFill>
            <a:schemeClr val="accent5">
              <a:lumMod val="40000"/>
              <a:lumOff val="60000"/>
            </a:schemeClr>
          </a:solidFill>
          <a:ln w="12700">
            <a:solidFill>
              <a:schemeClr val="accent5">
                <a:lumMod val="75000"/>
              </a:schemeClr>
            </a:solidFill>
          </a:ln>
        </p:spPr>
        <p:txBody>
          <a:bodyPr wrap="square" rtlCol="0">
            <a:spAutoFit/>
          </a:bodyPr>
          <a:lstStyle/>
          <a:p>
            <a:pPr lvl="0"/>
            <a:r>
              <a:rPr lang="en-GB" dirty="0" smtClean="0">
                <a:latin typeface="Calibri" pitchFamily="34" charset="0"/>
              </a:rPr>
              <a:t>“The information is clear and useful. I can download the podcast anytime and listen to it wherever I want”.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837343394"/>
              </p:ext>
            </p:extLst>
          </p:nvPr>
        </p:nvGraphicFramePr>
        <p:xfrm>
          <a:off x="323528" y="764704"/>
          <a:ext cx="7801542" cy="5850480"/>
        </p:xfrm>
        <a:graphic>
          <a:graphicData uri="http://schemas.openxmlformats.org/presentationml/2006/ole">
            <mc:AlternateContent xmlns:mc="http://schemas.openxmlformats.org/markup-compatibility/2006">
              <mc:Choice xmlns:v="urn:schemas-microsoft-com:vml" Requires="v">
                <p:oleObj spid="_x0000_s3095" name="Presentation" r:id="rId5" imgW="4570501" imgH="3427508" progId="PowerPoint.Show.12">
                  <p:embed/>
                </p:oleObj>
              </mc:Choice>
              <mc:Fallback>
                <p:oleObj name="Presentation" r:id="rId5" imgW="4570501" imgH="3427508" progId="PowerPoint.Show.12">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764704"/>
                        <a:ext cx="7801542" cy="5850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95536" y="188640"/>
            <a:ext cx="8136904" cy="707886"/>
          </a:xfrm>
          <a:prstGeom prst="rect">
            <a:avLst/>
          </a:prstGeom>
          <a:noFill/>
        </p:spPr>
        <p:txBody>
          <a:bodyPr wrap="square" rtlCol="0">
            <a:spAutoFit/>
          </a:bodyPr>
          <a:lstStyle/>
          <a:p>
            <a:r>
              <a:rPr lang="en-GB" sz="2000" b="1" dirty="0" smtClean="0">
                <a:solidFill>
                  <a:srgbClr val="7030A0"/>
                </a:solidFill>
                <a:latin typeface="Calibri" pitchFamily="34" charset="0"/>
                <a:cs typeface="Calibri" pitchFamily="34" charset="0"/>
              </a:rPr>
              <a:t>Idea 1 - Weekly activities linked to slides and podcasts. Activities feed into next class session.</a:t>
            </a:r>
            <a:endParaRPr lang="en-GB" sz="2000" b="1" dirty="0">
              <a:solidFill>
                <a:srgbClr val="7030A0"/>
              </a:solidFill>
              <a:latin typeface="Calibri" pitchFamily="34" charset="0"/>
              <a:cs typeface="Calibri" pitchFamily="34" charset="0"/>
            </a:endParaRPr>
          </a:p>
        </p:txBody>
      </p:sp>
    </p:spTree>
    <p:extLst>
      <p:ext uri="{BB962C8B-B14F-4D97-AF65-F5344CB8AC3E}">
        <p14:creationId xmlns:p14="http://schemas.microsoft.com/office/powerpoint/2010/main" val="2202036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ophie-pops\Downloads\ChartExport (9).png"/>
          <p:cNvPicPr>
            <a:picLocks noChangeAspect="1" noChangeArrowheads="1"/>
          </p:cNvPicPr>
          <p:nvPr/>
        </p:nvPicPr>
        <p:blipFill>
          <a:blip r:embed="rId3" cstate="print"/>
          <a:srcRect/>
          <a:stretch>
            <a:fillRect/>
          </a:stretch>
        </p:blipFill>
        <p:spPr bwMode="auto">
          <a:xfrm>
            <a:off x="214282" y="214290"/>
            <a:ext cx="7858180" cy="5770694"/>
          </a:xfrm>
          <a:prstGeom prst="rect">
            <a:avLst/>
          </a:prstGeom>
          <a:noFill/>
          <a:ln w="50800">
            <a:solidFill>
              <a:schemeClr val="accent1"/>
            </a:solidFill>
          </a:ln>
        </p:spPr>
      </p:pic>
      <p:sp>
        <p:nvSpPr>
          <p:cNvPr id="5" name="TextBox 4"/>
          <p:cNvSpPr txBox="1"/>
          <p:nvPr/>
        </p:nvSpPr>
        <p:spPr>
          <a:xfrm>
            <a:off x="214282" y="6143644"/>
            <a:ext cx="2928958" cy="461665"/>
          </a:xfrm>
          <a:prstGeom prst="rect">
            <a:avLst/>
          </a:prstGeom>
          <a:noFill/>
        </p:spPr>
        <p:txBody>
          <a:bodyPr wrap="square" rtlCol="0">
            <a:spAutoFit/>
          </a:bodyPr>
          <a:lstStyle/>
          <a:p>
            <a:r>
              <a:rPr lang="en-GB" sz="2400" b="1" dirty="0" smtClean="0">
                <a:latin typeface="Calibri" pitchFamily="34" charset="0"/>
              </a:rPr>
              <a:t>Keele Module 2013</a:t>
            </a:r>
            <a:endParaRPr lang="en-GB" sz="2400" b="1" dirty="0">
              <a:latin typeface="Calibri" pitchFamily="34" charset="0"/>
            </a:endParaRPr>
          </a:p>
        </p:txBody>
      </p:sp>
      <p:sp>
        <p:nvSpPr>
          <p:cNvPr id="6" name="TextBox 5"/>
          <p:cNvSpPr txBox="1"/>
          <p:nvPr/>
        </p:nvSpPr>
        <p:spPr>
          <a:xfrm rot="20837691">
            <a:off x="5063613" y="4651245"/>
            <a:ext cx="3425302" cy="954107"/>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Your experience, thoughts, questions?</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29684" cy="1015663"/>
          </a:xfrm>
        </p:spPr>
        <p:txBody>
          <a:bodyPr>
            <a:spAutoFit/>
          </a:bodyPr>
          <a:lstStyle/>
          <a:p>
            <a:r>
              <a:rPr lang="en-GB" b="1" dirty="0" smtClean="0">
                <a:solidFill>
                  <a:srgbClr val="0070C0"/>
                </a:solidFill>
                <a:latin typeface="Calibri" pitchFamily="34" charset="0"/>
              </a:rPr>
              <a:t>Online Student Communication, Collaboration And Facilitation</a:t>
            </a:r>
            <a:endParaRPr lang="en-GB" b="1" dirty="0">
              <a:solidFill>
                <a:srgbClr val="0070C0"/>
              </a:solidFill>
              <a:latin typeface="Calibri" pitchFamily="34" charset="0"/>
            </a:endParaRPr>
          </a:p>
        </p:txBody>
      </p:sp>
      <p:sp>
        <p:nvSpPr>
          <p:cNvPr id="3" name="Content Placeholder 2"/>
          <p:cNvSpPr>
            <a:spLocks noGrp="1"/>
          </p:cNvSpPr>
          <p:nvPr>
            <p:ph sz="quarter" idx="1"/>
          </p:nvPr>
        </p:nvSpPr>
        <p:spPr>
          <a:xfrm>
            <a:off x="214282" y="1357298"/>
            <a:ext cx="8462174" cy="5096038"/>
          </a:xfrm>
          <a:blipFill>
            <a:blip r:embed="rId3" cstate="print"/>
            <a:tile tx="0" ty="0" sx="100000" sy="100000" flip="none" algn="tl"/>
          </a:blipFill>
          <a:ln w="50800" cmpd="thickThin">
            <a:solidFill>
              <a:srgbClr val="00B050"/>
            </a:solidFill>
          </a:ln>
        </p:spPr>
        <p:txBody>
          <a:bodyPr wrap="square">
            <a:noAutofit/>
          </a:bodyPr>
          <a:lstStyle/>
          <a:p>
            <a:pPr>
              <a:buClr>
                <a:srgbClr val="7030A0"/>
              </a:buClr>
              <a:buSzPct val="100000"/>
              <a:buFont typeface="Courier New" pitchFamily="49" charset="0"/>
              <a:buChar char="o"/>
            </a:pPr>
            <a:r>
              <a:rPr lang="en-GB" sz="2000" b="1" dirty="0" smtClean="0">
                <a:solidFill>
                  <a:srgbClr val="7030A0"/>
                </a:solidFill>
                <a:latin typeface="Calibri" pitchFamily="34" charset="0"/>
              </a:rPr>
              <a:t>How do we foster productive group working environments between PBL groups who have less time, space and privacy to meet each week?</a:t>
            </a:r>
          </a:p>
          <a:p>
            <a:pPr>
              <a:buClr>
                <a:srgbClr val="7030A0"/>
              </a:buClr>
              <a:buSzPct val="100000"/>
              <a:buFont typeface="Courier New" pitchFamily="49" charset="0"/>
              <a:buChar char="o"/>
            </a:pPr>
            <a:r>
              <a:rPr lang="en-GB" sz="2000" b="1" dirty="0" smtClean="0">
                <a:solidFill>
                  <a:srgbClr val="7030A0"/>
                </a:solidFill>
                <a:latin typeface="Calibri" pitchFamily="34" charset="0"/>
              </a:rPr>
              <a:t>When </a:t>
            </a:r>
            <a:r>
              <a:rPr lang="en-GB" sz="2000" b="1" dirty="0">
                <a:solidFill>
                  <a:srgbClr val="7030A0"/>
                </a:solidFill>
                <a:latin typeface="Calibri" pitchFamily="34" charset="0"/>
              </a:rPr>
              <a:t>group-facilitator contact time is more limited, how do facilitators go about providing support to </a:t>
            </a:r>
            <a:r>
              <a:rPr lang="en-GB" sz="2000" b="1" dirty="0" smtClean="0">
                <a:solidFill>
                  <a:srgbClr val="7030A0"/>
                </a:solidFill>
                <a:latin typeface="Calibri" pitchFamily="34" charset="0"/>
              </a:rPr>
              <a:t>groups?</a:t>
            </a:r>
          </a:p>
          <a:p>
            <a:pPr>
              <a:buClr>
                <a:srgbClr val="7030A0"/>
              </a:buClr>
              <a:buSzPct val="100000"/>
              <a:buFont typeface="Courier New" pitchFamily="49" charset="0"/>
              <a:buChar char="o"/>
            </a:pPr>
            <a:r>
              <a:rPr lang="en-GB" sz="2000" b="1" u="sng" dirty="0" smtClean="0">
                <a:solidFill>
                  <a:srgbClr val="7030A0"/>
                </a:solidFill>
                <a:latin typeface="Calibri" pitchFamily="34" charset="0"/>
              </a:rPr>
              <a:t>Virtual PBL</a:t>
            </a:r>
          </a:p>
          <a:p>
            <a:pPr>
              <a:buClr>
                <a:srgbClr val="7030A0"/>
              </a:buClr>
              <a:buSzPct val="100000"/>
              <a:buFont typeface="Courier New" pitchFamily="49" charset="0"/>
              <a:buChar char="o"/>
            </a:pPr>
            <a:r>
              <a:rPr lang="en-GB" sz="1800" b="1" dirty="0" smtClean="0">
                <a:solidFill>
                  <a:srgbClr val="002060"/>
                </a:solidFill>
                <a:latin typeface="Calibri" pitchFamily="34" charset="0"/>
              </a:rPr>
              <a:t>Online Student Communication and Collaboration - </a:t>
            </a:r>
            <a:r>
              <a:rPr lang="en-GB" sz="1800" dirty="0" smtClean="0">
                <a:latin typeface="Calibri" pitchFamily="34" charset="0"/>
              </a:rPr>
              <a:t>chatting, sharing ideas, posting research, discussing assessments, sharing websites, producing group work together online, e.g. using a wiki, through file sharing</a:t>
            </a:r>
          </a:p>
          <a:p>
            <a:pPr>
              <a:buClr>
                <a:srgbClr val="7030A0"/>
              </a:buClr>
              <a:buSzPct val="100000"/>
              <a:buFont typeface="Courier New" pitchFamily="49" charset="0"/>
              <a:buChar char="o"/>
            </a:pPr>
            <a:r>
              <a:rPr lang="en-GB" sz="1800" b="1" dirty="0" smtClean="0">
                <a:solidFill>
                  <a:srgbClr val="002060"/>
                </a:solidFill>
                <a:latin typeface="Calibri" pitchFamily="34" charset="0"/>
              </a:rPr>
              <a:t>Online Facilitation - </a:t>
            </a:r>
            <a:r>
              <a:rPr lang="en-GB" sz="1800" dirty="0" smtClean="0">
                <a:latin typeface="Calibri" pitchFamily="34" charset="0"/>
              </a:rPr>
              <a:t>facilitating group process and PBL learning environment; monitoring and steering student discussions; providing guidance and case study data; helping to resolve group conflicts; providing group support and answering questions.</a:t>
            </a:r>
          </a:p>
          <a:p>
            <a:pPr marL="0" indent="0">
              <a:buNone/>
            </a:pPr>
            <a:endParaRPr lang="en-GB" sz="1800" dirty="0" smtClean="0">
              <a:latin typeface="Calibri" pitchFamily="34" charset="0"/>
            </a:endParaRPr>
          </a:p>
          <a:p>
            <a:pPr marL="0" indent="0">
              <a:buNone/>
            </a:pPr>
            <a:endParaRPr lang="en-GB" sz="1800" dirty="0" smtClean="0">
              <a:latin typeface="Calibri" pitchFamily="34" charset="0"/>
            </a:endParaRPr>
          </a:p>
          <a:p>
            <a:pPr marL="0" indent="0"/>
            <a:endParaRPr lang="en-GB" sz="2200" b="1" dirty="0" smtClean="0">
              <a:latin typeface="Calibri" pitchFamily="34" charset="0"/>
            </a:endParaRPr>
          </a:p>
        </p:txBody>
      </p:sp>
      <p:sp>
        <p:nvSpPr>
          <p:cNvPr id="5" name="TextBox 4"/>
          <p:cNvSpPr txBox="1"/>
          <p:nvPr/>
        </p:nvSpPr>
        <p:spPr>
          <a:xfrm>
            <a:off x="755576" y="5169771"/>
            <a:ext cx="7416824" cy="830997"/>
          </a:xfrm>
          <a:prstGeom prst="rect">
            <a:avLst/>
          </a:prstGeom>
          <a:solidFill>
            <a:srgbClr val="FFFF00">
              <a:alpha val="70000"/>
            </a:srgbClr>
          </a:solidFill>
          <a:ln w="25400">
            <a:solidFill>
              <a:srgbClr val="FFC000"/>
            </a:solidFill>
          </a:ln>
        </p:spPr>
        <p:txBody>
          <a:bodyPr wrap="square" rtlCol="0">
            <a:spAutoFit/>
          </a:bodyPr>
          <a:lstStyle/>
          <a:p>
            <a:pPr algn="ctr"/>
            <a:r>
              <a:rPr lang="en-GB" sz="2400" dirty="0" smtClean="0">
                <a:latin typeface="Calibri" pitchFamily="34" charset="0"/>
              </a:rPr>
              <a:t>PBL facilitator is part of online PBL-group discussion space</a:t>
            </a:r>
          </a:p>
          <a:p>
            <a:pPr algn="ctr"/>
            <a:r>
              <a:rPr lang="en-GB" sz="2400" dirty="0" smtClean="0">
                <a:latin typeface="Calibri" pitchFamily="34" charset="0"/>
              </a:rPr>
              <a:t>Performs all the same functions but online</a:t>
            </a:r>
            <a:endParaRPr lang="en-GB"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1993</TotalTime>
  <Words>2153</Words>
  <Application>Microsoft Office PowerPoint</Application>
  <PresentationFormat>On-screen Show (4:3)</PresentationFormat>
  <Paragraphs>263</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Oriel</vt:lpstr>
      <vt:lpstr>Presentation</vt:lpstr>
      <vt:lpstr>Hybrid-PBL: Getting to Grips</vt:lpstr>
      <vt:lpstr>Outline Of Session...</vt:lpstr>
      <vt:lpstr>Potential Issues With Problem-based Group Work</vt:lpstr>
      <vt:lpstr>1) Using ICT And Social Media In Hybrid-pbl Why Is It Important and How Has It Been Used?</vt:lpstr>
      <vt:lpstr>Virtual Delivery Of Module Content</vt:lpstr>
      <vt:lpstr>Issues For Consideration When Using Virtual Content Delivery In Hybrid-pbl</vt:lpstr>
      <vt:lpstr>PowerPoint Presentation</vt:lpstr>
      <vt:lpstr>PowerPoint Presentation</vt:lpstr>
      <vt:lpstr>Online Student Communication, Collaboration And Facilitation</vt:lpstr>
      <vt:lpstr>Types Of Online Student Communication &amp; Collaboration </vt:lpstr>
      <vt:lpstr>The Virtual Pbl Approach</vt:lpstr>
      <vt:lpstr>PowerPoint Presentation</vt:lpstr>
      <vt:lpstr>The power of facebook…</vt:lpstr>
      <vt:lpstr>Issues To Consider With Facebook Facilitation</vt:lpstr>
      <vt:lpstr>2) Supporting The Process: Exercises To Help Group Dynamics</vt:lpstr>
      <vt:lpstr>3) PBL Assessment And Peer Assessment Pbl Assessment</vt:lpstr>
      <vt:lpstr>PowerPoint Presentation</vt:lpstr>
      <vt:lpstr>Reflective Practice</vt:lpstr>
      <vt:lpstr>Peer Assessment</vt:lpstr>
      <vt:lpstr>Example Peer Assessment Criteria</vt:lpstr>
      <vt:lpstr>4) Coping With Diversity</vt:lpstr>
      <vt:lpstr>Key Stats From Project – 2012 Modules – Keele, Manchester And Staffordshire Averages</vt:lpstr>
      <vt:lpstr>Hybrid-PBL: Getting to Grips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Graduate Attributes through the Sustainability Agenda and Problem-Based Learning</dc:title>
  <dc:creator>Sophie-pops</dc:creator>
  <cp:lastModifiedBy>Sophie Bessant</cp:lastModifiedBy>
  <cp:revision>281</cp:revision>
  <dcterms:created xsi:type="dcterms:W3CDTF">2012-11-19T10:26:20Z</dcterms:created>
  <dcterms:modified xsi:type="dcterms:W3CDTF">2013-07-17T15:46:35Z</dcterms:modified>
</cp:coreProperties>
</file>